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6" r:id="rId5"/>
    <p:sldId id="258" r:id="rId6"/>
    <p:sldId id="260" r:id="rId7"/>
    <p:sldId id="263" r:id="rId8"/>
    <p:sldId id="261" r:id="rId9"/>
    <p:sldId id="264" r:id="rId10"/>
    <p:sldId id="284" r:id="rId11"/>
    <p:sldId id="267" r:id="rId12"/>
    <p:sldId id="271" r:id="rId13"/>
    <p:sldId id="272" r:id="rId14"/>
    <p:sldId id="273" r:id="rId15"/>
    <p:sldId id="268" r:id="rId16"/>
    <p:sldId id="282" r:id="rId17"/>
    <p:sldId id="274" r:id="rId18"/>
    <p:sldId id="285" r:id="rId19"/>
    <p:sldId id="276" r:id="rId20"/>
    <p:sldId id="277" r:id="rId21"/>
    <p:sldId id="278" r:id="rId22"/>
    <p:sldId id="279" r:id="rId23"/>
    <p:sldId id="286" r:id="rId24"/>
    <p:sldId id="270" r:id="rId25"/>
    <p:sldId id="283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289A71-400D-D021-4BD9-6B97CCBD52D6}" name="Muhammad Goldy" initials="MG" userId="S::muhammadgoldy.2021@student.uny.ac.id::b5a39b99-2e15-4f9f-a49e-b0a227a39fe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CBE"/>
    <a:srgbClr val="DC974B"/>
    <a:srgbClr val="1D7CBF"/>
    <a:srgbClr val="5B5C5E"/>
    <a:srgbClr val="DB8A31"/>
    <a:srgbClr val="B11116"/>
    <a:srgbClr val="57585A"/>
    <a:srgbClr val="808285"/>
    <a:srgbClr val="58595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Tanpa Gaya, Tanpa Kis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600" cap="none">
                <a:solidFill>
                  <a:schemeClr val="tx1"/>
                </a:solidFill>
                <a:latin typeface="Century Gothic" panose="020B0502020202020204" pitchFamily="34" charset="0"/>
              </a:rPr>
              <a:t>Sebaran Anggota Pada Komunitas</a:t>
            </a:r>
            <a:endParaRPr lang="en-US" sz="1600" cap="none">
              <a:solidFill>
                <a:schemeClr val="tx1"/>
              </a:solidFill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Jumlah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3.963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4-AD36-424D-84F1-5A81E02C8501}"/>
                </c:ext>
              </c:extLst>
            </c:dLbl>
            <c:dLbl>
              <c:idx val="1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3.690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5-AD36-424D-84F1-5A81E02C8501}"/>
                </c:ext>
              </c:extLst>
            </c:dLbl>
            <c:dLbl>
              <c:idx val="2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1.593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6-AD36-424D-84F1-5A81E02C8501}"/>
                </c:ext>
              </c:extLst>
            </c:dLbl>
            <c:dLbl>
              <c:idx val="3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1.416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7-AD36-424D-84F1-5A81E02C8501}"/>
                </c:ext>
              </c:extLst>
            </c:dLbl>
            <c:dLbl>
              <c:idx val="4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1.091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8-AD36-424D-84F1-5A81E02C850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AD36-424D-84F1-5A81E02C85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Komunitas 1</c:v>
                </c:pt>
                <c:pt idx="1">
                  <c:v>Komunitas 2</c:v>
                </c:pt>
                <c:pt idx="2">
                  <c:v>Komunitas 3</c:v>
                </c:pt>
                <c:pt idx="3">
                  <c:v>Komunitas 4</c:v>
                </c:pt>
                <c:pt idx="4">
                  <c:v>Komunitas 5</c:v>
                </c:pt>
                <c:pt idx="5">
                  <c:v>Komunitas 6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3963</c:v>
                </c:pt>
                <c:pt idx="1">
                  <c:v>3690</c:v>
                </c:pt>
                <c:pt idx="2">
                  <c:v>1593</c:v>
                </c:pt>
                <c:pt idx="3">
                  <c:v>1416</c:v>
                </c:pt>
                <c:pt idx="4">
                  <c:v>1091</c:v>
                </c:pt>
                <c:pt idx="5" formatCode="General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36-424D-84F1-5A81E02C85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90"/>
        <c:axId val="1776406287"/>
        <c:axId val="1776409199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64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Komunitas 1</c:v>
                      </c:pt>
                      <c:pt idx="1">
                        <c:v>Komunitas 2</c:v>
                      </c:pt>
                      <c:pt idx="2">
                        <c:v>Komunitas 3</c:v>
                      </c:pt>
                      <c:pt idx="3">
                        <c:v>Komunitas 4</c:v>
                      </c:pt>
                      <c:pt idx="4">
                        <c:v>Komunitas 5</c:v>
                      </c:pt>
                      <c:pt idx="5">
                        <c:v>Komunitas 6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D36-424D-84F1-5A81E02C850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solidFill>
                    <a:schemeClr val="accent3">
                      <a:tint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64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Sheet1!$A$2:$A$7</c15:sqref>
                        </c15:formulaRef>
                      </c:ext>
                    </c:extLst>
                    <c:strCache>
                      <c:ptCount val="6"/>
                      <c:pt idx="0">
                        <c:v>Komunitas 1</c:v>
                      </c:pt>
                      <c:pt idx="1">
                        <c:v>Komunitas 2</c:v>
                      </c:pt>
                      <c:pt idx="2">
                        <c:v>Komunitas 3</c:v>
                      </c:pt>
                      <c:pt idx="3">
                        <c:v>Komunitas 4</c:v>
                      </c:pt>
                      <c:pt idx="4">
                        <c:v>Komunitas 5</c:v>
                      </c:pt>
                      <c:pt idx="5">
                        <c:v>Komunitas 6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Sheet1!$D$2:$D$7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D36-424D-84F1-5A81E02C8501}"/>
                  </c:ext>
                </c:extLst>
              </c15:ser>
            </c15:filteredBarSeries>
          </c:ext>
        </c:extLst>
      </c:barChart>
      <c:catAx>
        <c:axId val="17764062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cap="none" spc="120" normalizeH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776409199"/>
        <c:crosses val="autoZero"/>
        <c:auto val="1"/>
        <c:lblAlgn val="ctr"/>
        <c:lblOffset val="100"/>
        <c:noMultiLvlLbl val="0"/>
      </c:catAx>
      <c:valAx>
        <c:axId val="1776409199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776406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120" normalizeH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ID" sz="16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Sebaran</a:t>
            </a:r>
            <a:r>
              <a:rPr lang="en-ID" sz="1600" cap="none">
                <a:solidFill>
                  <a:schemeClr val="tx1"/>
                </a:solidFill>
                <a:latin typeface="Century Gothic" panose="020B0502020202020204" pitchFamily="34" charset="0"/>
              </a:rPr>
              <a:t> Bot pada </a:t>
            </a:r>
            <a:r>
              <a:rPr lang="en-ID" sz="16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Komunitas</a:t>
            </a:r>
            <a:endParaRPr lang="en-ID" sz="1600" cap="none">
              <a:solidFill>
                <a:schemeClr val="tx1"/>
              </a:solidFill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120" normalizeH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2.035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E78-4C6A-80F3-D23B51CD029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1.976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E78-4C6A-80F3-D23B51CD02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Komunitas 1</c:v>
                </c:pt>
                <c:pt idx="1">
                  <c:v>Komunitas 2</c:v>
                </c:pt>
                <c:pt idx="2">
                  <c:v>Komunitas 3</c:v>
                </c:pt>
                <c:pt idx="3">
                  <c:v>Komunitas 4</c:v>
                </c:pt>
                <c:pt idx="4">
                  <c:v>Komunitas 5</c:v>
                </c:pt>
                <c:pt idx="5">
                  <c:v>Komunitas 6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2035</c:v>
                </c:pt>
                <c:pt idx="1">
                  <c:v>1976</c:v>
                </c:pt>
                <c:pt idx="2" formatCode="General">
                  <c:v>849</c:v>
                </c:pt>
                <c:pt idx="3" formatCode="General">
                  <c:v>793</c:v>
                </c:pt>
                <c:pt idx="4" formatCode="General">
                  <c:v>562</c:v>
                </c:pt>
                <c:pt idx="5" formatCode="General">
                  <c:v>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F5-4839-ABBF-02E2AD4A4B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Bukan Bot</c:v>
                </c:pt>
              </c:strCache>
            </c:strRef>
          </c:tx>
          <c:spPr>
            <a:solidFill>
              <a:srgbClr val="1D7CB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1.927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E78-4C6A-80F3-D23B51CD029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1.714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E78-4C6A-80F3-D23B51CD02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Komunitas 1</c:v>
                </c:pt>
                <c:pt idx="1">
                  <c:v>Komunitas 2</c:v>
                </c:pt>
                <c:pt idx="2">
                  <c:v>Komunitas 3</c:v>
                </c:pt>
                <c:pt idx="3">
                  <c:v>Komunitas 4</c:v>
                </c:pt>
                <c:pt idx="4">
                  <c:v>Komunitas 5</c:v>
                </c:pt>
                <c:pt idx="5">
                  <c:v>Komunitas 6</c:v>
                </c:pt>
              </c:strCache>
            </c:strRef>
          </c:cat>
          <c:val>
            <c:numRef>
              <c:f>Sheet1!$C$2:$C$7</c:f>
              <c:numCache>
                <c:formatCode>#,##0</c:formatCode>
                <c:ptCount val="6"/>
                <c:pt idx="0">
                  <c:v>1927</c:v>
                </c:pt>
                <c:pt idx="1">
                  <c:v>1714</c:v>
                </c:pt>
                <c:pt idx="2" formatCode="General">
                  <c:v>744</c:v>
                </c:pt>
                <c:pt idx="3" formatCode="General">
                  <c:v>623</c:v>
                </c:pt>
                <c:pt idx="4" formatCode="General">
                  <c:v>529</c:v>
                </c:pt>
                <c:pt idx="5" formatCode="General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F5-4839-ABBF-02E2AD4A4B9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29985368"/>
        <c:axId val="629987888"/>
      </c:barChart>
      <c:catAx>
        <c:axId val="62998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cap="none" spc="120" normalizeH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629987888"/>
        <c:crosses val="autoZero"/>
        <c:auto val="1"/>
        <c:lblAlgn val="ctr"/>
        <c:lblOffset val="100"/>
        <c:noMultiLvlLbl val="0"/>
      </c:catAx>
      <c:valAx>
        <c:axId val="62998788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629985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rot="0" vert="horz"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5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sz="16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Sebaran</a:t>
            </a:r>
            <a:r>
              <a:rPr lang="en-US" sz="1600" cap="none">
                <a:solidFill>
                  <a:schemeClr val="tx1"/>
                </a:solidFill>
                <a:latin typeface="Century Gothic" panose="020B0502020202020204" pitchFamily="34" charset="0"/>
              </a:rPr>
              <a:t> Bot </a:t>
            </a:r>
            <a:r>
              <a:rPr lang="en-US" sz="16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Keseluruhan</a:t>
            </a:r>
            <a:endParaRPr lang="en-US" sz="1600" cap="none">
              <a:solidFill>
                <a:schemeClr val="tx1"/>
              </a:solidFill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5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Jumlah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DD6-4ECD-B57F-52EFD8EB3150}"/>
              </c:ext>
            </c:extLst>
          </c:dPt>
          <c:dPt>
            <c:idx val="1"/>
            <c:bubble3D val="0"/>
            <c:spPr>
              <a:solidFill>
                <a:srgbClr val="1C7AB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DD6-4ECD-B57F-52EFD8EB31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Bot</c:v>
                </c:pt>
                <c:pt idx="1">
                  <c:v>Bukan Bot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6459</c:v>
                </c:pt>
                <c:pt idx="1">
                  <c:v>5624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9-434A-AC63-FD9C475F3B9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5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id-ID" sz="1600" cap="none">
                <a:solidFill>
                  <a:schemeClr val="tx1"/>
                </a:solidFill>
                <a:latin typeface="Century Gothic" panose="020B0502020202020204" pitchFamily="34" charset="0"/>
              </a:rPr>
              <a:t>Sebaran </a:t>
            </a:r>
            <a:r>
              <a:rPr lang="en-US" sz="1600" cap="none">
                <a:solidFill>
                  <a:schemeClr val="tx1"/>
                </a:solidFill>
                <a:latin typeface="Century Gothic" panose="020B0502020202020204" pitchFamily="34" charset="0"/>
              </a:rPr>
              <a:t>Label </a:t>
            </a:r>
            <a:r>
              <a:rPr lang="en-US" sz="16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Sentimen</a:t>
            </a:r>
            <a:endParaRPr lang="en-US" sz="1600" cap="none">
              <a:solidFill>
                <a:schemeClr val="tx1"/>
              </a:solidFill>
              <a:latin typeface="Century Gothic" panose="020B0502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5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Label Sentimen</c:v>
                </c:pt>
              </c:strCache>
            </c:strRef>
          </c:tx>
          <c:dPt>
            <c:idx val="0"/>
            <c:bubble3D val="0"/>
            <c:spPr>
              <a:solidFill>
                <a:srgbClr val="1E80C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2E0-419E-B5CA-7DC57D5A763D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82E0-419E-B5CA-7DC57D5A76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Positif</c:v>
                </c:pt>
                <c:pt idx="1">
                  <c:v>Negatif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3810</c:v>
                </c:pt>
                <c:pt idx="1">
                  <c:v>8273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0-419E-B5CA-7DC57D5A763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pPr>
            <a:r>
              <a:rPr lang="en-ID" sz="1600" b="1">
                <a:solidFill>
                  <a:schemeClr val="tx1"/>
                </a:solidFill>
                <a:latin typeface="Century Gothic" panose="020B0502020202020204" pitchFamily="34" charset="0"/>
              </a:rPr>
              <a:t>Sebaran Sentimen Menurut Paslon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tx1"/>
              </a:solidFill>
              <a:latin typeface="Century Gothic" panose="020B0502020202020204" pitchFamily="34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Positif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2.475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9D7-48AA-831A-F670268E2F7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1.062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9D7-48AA-831A-F670268E2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Paslon 1</c:v>
                </c:pt>
                <c:pt idx="1">
                  <c:v>Paslon 2</c:v>
                </c:pt>
                <c:pt idx="2">
                  <c:v>Paslon 3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2475</c:v>
                </c:pt>
                <c:pt idx="1">
                  <c:v>1062</c:v>
                </c:pt>
                <c:pt idx="2" formatCode="General">
                  <c:v>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F8-49FD-B92E-6F11D9C5BBF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5.330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9D7-48AA-831A-F670268E2F7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2.785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9D7-48AA-831A-F670268E2F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Paslon 1</c:v>
                </c:pt>
                <c:pt idx="1">
                  <c:v>Paslon 2</c:v>
                </c:pt>
                <c:pt idx="2">
                  <c:v>Paslon 3</c:v>
                </c:pt>
              </c:strCache>
            </c:strRef>
          </c:cat>
          <c:val>
            <c:numRef>
              <c:f>Sheet1!$C$2:$C$4</c:f>
              <c:numCache>
                <c:formatCode>#,##0</c:formatCode>
                <c:ptCount val="3"/>
                <c:pt idx="0">
                  <c:v>5330</c:v>
                </c:pt>
                <c:pt idx="1">
                  <c:v>2785</c:v>
                </c:pt>
                <c:pt idx="2" formatCode="General">
                  <c:v>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F8-49FD-B92E-6F11D9C5BB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584980400"/>
        <c:axId val="592138472"/>
      </c:barChart>
      <c:catAx>
        <c:axId val="58498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0" normalizeH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592138472"/>
        <c:crosses val="autoZero"/>
        <c:auto val="1"/>
        <c:lblAlgn val="ctr"/>
        <c:lblOffset val="100"/>
        <c:noMultiLvlLbl val="0"/>
      </c:catAx>
      <c:valAx>
        <c:axId val="592138472"/>
        <c:scaling>
          <c:orientation val="minMax"/>
        </c:scaling>
        <c:delete val="0"/>
        <c:axPos val="l"/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58498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600" b="1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id-ID" sz="1600" b="1">
                <a:solidFill>
                  <a:schemeClr val="tx1"/>
                </a:solidFill>
                <a:latin typeface="Century Gothic" panose="020B0502020202020204" pitchFamily="34" charset="0"/>
              </a:rPr>
              <a:t>Kontribusi Bot</a:t>
            </a:r>
            <a:r>
              <a:rPr lang="id-ID" sz="1600" b="1" baseline="0">
                <a:solidFill>
                  <a:schemeClr val="tx1"/>
                </a:solidFill>
                <a:latin typeface="Century Gothic" panose="020B0502020202020204" pitchFamily="34" charset="0"/>
              </a:rPr>
              <a:t> pada Sentimen Setiap </a:t>
            </a:r>
            <a:r>
              <a:rPr lang="id-ID" sz="1600" b="1" baseline="0" err="1">
                <a:solidFill>
                  <a:schemeClr val="tx1"/>
                </a:solidFill>
                <a:latin typeface="Century Gothic" panose="020B0502020202020204" pitchFamily="34" charset="0"/>
              </a:rPr>
              <a:t>Paslon</a:t>
            </a:r>
            <a:r>
              <a:rPr lang="id-ID" sz="1600" b="1" baseline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id-ID" sz="1600" b="1">
                <a:solidFill>
                  <a:schemeClr val="tx1"/>
                </a:solidFill>
                <a:latin typeface="Century Gothic" panose="020B0502020202020204" pitchFamily="34" charset="0"/>
              </a:rPr>
              <a:t>(%)</a:t>
            </a:r>
            <a:endParaRPr lang="en-US" sz="1600" b="1">
              <a:solidFill>
                <a:schemeClr val="tx1"/>
              </a:solidFill>
              <a:latin typeface="Century Gothic" panose="020B0502020202020204" pitchFamily="34" charset="0"/>
            </a:endParaRPr>
          </a:p>
        </c:rich>
      </c:tx>
      <c:layout>
        <c:manualLayout>
          <c:xMode val="edge"/>
          <c:yMode val="edge"/>
          <c:x val="0.21721183289588797"/>
          <c:y val="4.13347550306211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600" b="1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Positif</c:v>
                </c:pt>
              </c:strCache>
            </c:strRef>
          </c:tx>
          <c:spPr>
            <a:solidFill>
              <a:srgbClr val="1E80C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68510869056325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16,31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084-428F-A100-A0054A799041}"/>
                </c:ext>
              </c:extLst>
            </c:dLbl>
            <c:dLbl>
              <c:idx val="1"/>
              <c:layout>
                <c:manualLayout>
                  <c:x val="-1.3888888888888889E-3"/>
                  <c:y val="-1.033240708031570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13,96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E084-428F-A100-A0054A799041}"/>
                </c:ext>
              </c:extLst>
            </c:dLbl>
            <c:dLbl>
              <c:idx val="2"/>
              <c:layout>
                <c:manualLayout>
                  <c:x val="-2.7777777777777779E-3"/>
                  <c:y val="1.16851086905633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32,71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084-428F-A100-A0054A7990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Paslon 1</c:v>
                </c:pt>
                <c:pt idx="1">
                  <c:v>Paslon 2</c:v>
                </c:pt>
                <c:pt idx="2">
                  <c:v>Paslon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16.309999999999999</c:v>
                </c:pt>
                <c:pt idx="1">
                  <c:v>13.96</c:v>
                </c:pt>
                <c:pt idx="2">
                  <c:v>32.71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28F-A100-A0054A7990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Negatif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146346641617163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36,81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084-428F-A100-A0054A799041}"/>
                </c:ext>
              </c:extLst>
            </c:dLbl>
            <c:dLbl>
              <c:idx val="1"/>
              <c:layout>
                <c:manualLayout>
                  <c:x val="-1.388888888888838E-3"/>
                  <c:y val="1.486469604021198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40,58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084-428F-A100-A0054A799041}"/>
                </c:ext>
              </c:extLst>
            </c:dLbl>
            <c:dLbl>
              <c:idx val="2"/>
              <c:layout>
                <c:manualLayout>
                  <c:x val="0"/>
                  <c:y val="1.80442833898606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16,51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084-428F-A100-A0054A7990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Paslon 1</c:v>
                </c:pt>
                <c:pt idx="1">
                  <c:v>Paslon 2</c:v>
                </c:pt>
                <c:pt idx="2">
                  <c:v>Paslon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36.81</c:v>
                </c:pt>
                <c:pt idx="1">
                  <c:v>40.58</c:v>
                </c:pt>
                <c:pt idx="2">
                  <c:v>16.510000000000002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28F-A100-A0054A79904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48803551"/>
        <c:axId val="17488002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3"/>
                      <c:pt idx="0">
                        <c:v>Paslon 1</c:v>
                      </c:pt>
                      <c:pt idx="1">
                        <c:v>Paslon 2</c:v>
                      </c:pt>
                      <c:pt idx="2">
                        <c:v>Paslon 3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Sheet1!$D$2:$D$4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084-428F-A100-A0054A799041}"/>
                  </c:ext>
                </c:extLst>
              </c15:ser>
            </c15:filteredBarSeries>
          </c:ext>
        </c:extLst>
      </c:barChart>
      <c:catAx>
        <c:axId val="17488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748800223"/>
        <c:crosses val="autoZero"/>
        <c:auto val="1"/>
        <c:lblAlgn val="ctr"/>
        <c:lblOffset val="100"/>
        <c:noMultiLvlLbl val="0"/>
      </c:catAx>
      <c:valAx>
        <c:axId val="1748800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74880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499972659667537"/>
          <c:y val="0.91178997156605435"/>
          <c:w val="0.21000054680664917"/>
          <c:h val="7.08489173228346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id-ID" sz="1600" b="1">
                <a:solidFill>
                  <a:schemeClr val="tx1"/>
                </a:solidFill>
                <a:latin typeface="Century Gothic" panose="020B0502020202020204" pitchFamily="34" charset="0"/>
              </a:rPr>
              <a:t>Evaluasi Model Analisis Sentimen (%)</a:t>
            </a:r>
            <a:endParaRPr lang="en-US" sz="1600" b="1">
              <a:solidFill>
                <a:schemeClr val="tx1"/>
              </a:solidFill>
              <a:latin typeface="Century Gothic" panose="020B0502020202020204" pitchFamily="34" charset="0"/>
            </a:endParaRPr>
          </a:p>
        </c:rich>
      </c:tx>
      <c:layout>
        <c:manualLayout>
          <c:xMode val="edge"/>
          <c:yMode val="edge"/>
          <c:x val="0.18051041666666667"/>
          <c:y val="3.49754608461357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Naive Bayes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68510869056325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85,81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E084-428F-A100-A0054A799041}"/>
                </c:ext>
              </c:extLst>
            </c:dLbl>
            <c:dLbl>
              <c:idx val="1"/>
              <c:layout>
                <c:manualLayout>
                  <c:x val="-1.3888888888888889E-3"/>
                  <c:y val="-1.033240708031570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84,32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E084-428F-A100-A0054A799041}"/>
                </c:ext>
              </c:extLst>
            </c:dLbl>
            <c:dLbl>
              <c:idx val="2"/>
              <c:layout>
                <c:manualLayout>
                  <c:x val="-2.7777777777777779E-3"/>
                  <c:y val="1.16851086905633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89,23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084-428F-A100-A0054A799041}"/>
                </c:ext>
              </c:extLst>
            </c:dLbl>
            <c:dLbl>
              <c:idx val="3"/>
              <c:layout>
                <c:manualLayout>
                  <c:x val="0"/>
                  <c:y val="1.804428338986072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defRPr>
                    </a:pPr>
                    <a:r>
                      <a:rPr lang="en-US"/>
                      <a:t>84,98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E084-428F-A100-A0054A7990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85.81</c:v>
                </c:pt>
                <c:pt idx="1">
                  <c:v>84.32</c:v>
                </c:pt>
                <c:pt idx="2">
                  <c:v>89.23</c:v>
                </c:pt>
                <c:pt idx="3">
                  <c:v>84.99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4-428F-A100-A0054A7990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rgbClr val="1E80C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1463466416171638E-3"/>
                </c:manualLayout>
              </c:layout>
              <c:tx>
                <c:rich>
                  <a:bodyPr/>
                  <a:lstStyle/>
                  <a:p>
                    <a:r>
                      <a:rPr lang="en-US" sz="1200">
                        <a:solidFill>
                          <a:schemeClr val="tx1"/>
                        </a:solidFill>
                      </a:rPr>
                      <a:t>97,31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084-428F-A100-A0054A799041}"/>
                </c:ext>
              </c:extLst>
            </c:dLbl>
            <c:dLbl>
              <c:idx val="1"/>
              <c:layout>
                <c:manualLayout>
                  <c:x val="-1.388888888888838E-3"/>
                  <c:y val="1.4864696040211987E-2"/>
                </c:manualLayout>
              </c:layout>
              <c:tx>
                <c:rich>
                  <a:bodyPr/>
                  <a:lstStyle/>
                  <a:p>
                    <a:r>
                      <a:rPr lang="en-US" sz="1200">
                        <a:solidFill>
                          <a:schemeClr val="tx1"/>
                        </a:solidFill>
                      </a:rPr>
                      <a:t>97,20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084-428F-A100-A0054A799041}"/>
                </c:ext>
              </c:extLst>
            </c:dLbl>
            <c:dLbl>
              <c:idx val="2"/>
              <c:layout>
                <c:manualLayout>
                  <c:x val="0"/>
                  <c:y val="1.8044283389860694E-2"/>
                </c:manualLayout>
              </c:layout>
              <c:tx>
                <c:rich>
                  <a:bodyPr/>
                  <a:lstStyle/>
                  <a:p>
                    <a:r>
                      <a:rPr lang="en-US" sz="1200">
                        <a:solidFill>
                          <a:schemeClr val="tx1"/>
                        </a:solidFill>
                      </a:rPr>
                      <a:t>96,56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084-428F-A100-A0054A799041}"/>
                </c:ext>
              </c:extLst>
            </c:dLbl>
            <c:dLbl>
              <c:idx val="3"/>
              <c:layout>
                <c:manualLayout>
                  <c:x val="1.0185067526415994E-16"/>
                  <c:y val="1.4864696040212016E-2"/>
                </c:manualLayout>
              </c:layout>
              <c:tx>
                <c:rich>
                  <a:bodyPr/>
                  <a:lstStyle/>
                  <a:p>
                    <a:r>
                      <a:rPr lang="en-US" sz="1200">
                        <a:solidFill>
                          <a:schemeClr val="tx1"/>
                        </a:solidFill>
                      </a:rPr>
                      <a:t>96,87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084-428F-A100-A0054A7990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F1-Score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97.31</c:v>
                </c:pt>
                <c:pt idx="1">
                  <c:v>97.2</c:v>
                </c:pt>
                <c:pt idx="2">
                  <c:v>96.56</c:v>
                </c:pt>
                <c:pt idx="3">
                  <c:v>96.87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4-428F-A100-A0054A79904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1748803551"/>
        <c:axId val="1748800223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Accuracy</c:v>
                      </c:pt>
                      <c:pt idx="1">
                        <c:v>Precision</c:v>
                      </c:pt>
                      <c:pt idx="2">
                        <c:v>Recall</c:v>
                      </c:pt>
                      <c:pt idx="3">
                        <c:v>F1-Score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084-428F-A100-A0054A799041}"/>
                  </c:ext>
                </c:extLst>
              </c15:ser>
            </c15:filteredBarSeries>
          </c:ext>
        </c:extLst>
      </c:barChart>
      <c:catAx>
        <c:axId val="17488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748800223"/>
        <c:crosses val="autoZero"/>
        <c:auto val="1"/>
        <c:lblAlgn val="ctr"/>
        <c:lblOffset val="100"/>
        <c:noMultiLvlLbl val="0"/>
      </c:catAx>
      <c:valAx>
        <c:axId val="1748800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74880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DE122-63C3-4A3B-BD3B-260389999D2A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E572A-4816-44BE-98E1-DB3BF5CDB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0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572A-4816-44BE-98E1-DB3BF5CDBA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6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572A-4816-44BE-98E1-DB3BF5CDBA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572A-4816-44BE-98E1-DB3BF5CDBA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82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E572A-4816-44BE-98E1-DB3BF5CDBA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4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395D-C76B-8F2A-8BBF-B80F1C73E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0E6E1-0DD7-64CF-2907-162DA6C26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CB95-4764-1FB4-6B67-E4A529E5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A0322-7228-0310-2211-E09F5ABB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C8DD8-C7E7-E214-9F85-1E90029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88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F685-A0DE-DC67-F5AF-132161B4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9B224-EBC8-47B1-D3E7-13A94327F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4BA51-5F1B-4DDD-EE79-2149248E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C6F6-992E-08BA-D125-A3356F041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709F-34A7-6E80-8992-5A3B5B9C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15A4B-4552-3D3E-4B36-1B7877936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73753-6071-BAAF-6092-C286052E2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3A06C-D9D3-6099-0628-5BDD60AB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611FC-9317-085F-B0EA-9170DC58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CCDB-3326-C8B8-5185-7CD20830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7356-E958-A780-0429-6237E783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D00E-6641-B5D7-F311-FF0E0BE9C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BC5D-E9B2-E8A4-1C18-63B3AB54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7288F-B9F8-24AD-3BA0-89D3437B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4708F-38D3-0D2C-1E95-72D321C04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47D7-D078-BD79-E836-443E0E87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F11A6-1DCE-076D-7486-DEF74756D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F8821-CC26-4313-A96E-F432C00E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00EA4-FCEE-A9A8-721E-0EAAB7DA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5A06D-31F8-A177-928E-FC899F1B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3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506A-E268-A48C-A305-0754F9CA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FD244-AB5C-B699-BABF-D957464DD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2B26E-8340-B852-48D4-F391BEA69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2AB0C-FCDD-A15B-4C97-23BADC2D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08D50-5959-9D15-F616-F5D61ED3E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59A4D-28CF-2EB0-CBAC-B81AE938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D8A1-F186-8E35-5DCC-6E0659B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8A28-0B17-8474-7E64-820BEA9B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CDB46-13DF-DECD-241E-D3A3CB77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2E75E-EF0D-85E0-210D-3183EB3D1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D0104-0138-B638-9D48-B98CBF002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ACF716-5F66-91EA-CC03-620D2507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3822C-F5B3-EB57-656E-7335E5A6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3B6CC-5DF6-8CB9-BBA9-9B630204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FBBB-2ACC-BF95-221F-28B4F953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534B6-DE8D-392B-081B-88DF46C2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6A8EA-086B-7264-B739-57F7BEEE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26FFE-8811-8973-8C94-9D7AF163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87644-F1DD-4043-C54A-0B82CEF6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4D235-B46E-0F86-76E2-3DCCAEE2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391BB-4529-A07B-D2E6-9E859DD2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BAB1-2125-F7D1-3D57-45B8F144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4327A-85E4-1F9A-0266-61D4B5085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B5314-598F-AC15-BBC1-4E0CB14C0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91D17-7A51-9A6E-F630-67230BE25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D6C71-AE47-F208-CF71-88387CF8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B1F3-61EA-2F59-94AD-8F8B3A4B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2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3BED-124F-A890-033D-4843E7D5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5CE38-035F-EE0E-2E6C-E91B6317B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C62B5-20E2-CAEC-0C77-E8274F646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11311-AEDE-53AD-FA9F-89F2EDA3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69E68-2AF6-6E57-4DF6-1395ABB5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11C78-41DB-C47E-3252-8D8F2899D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5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BDC70E-D2C9-630B-C632-2591DB7D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EECBE-ECF4-3309-6150-46D77484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9B9B2-4984-EB9A-5C86-53B41A651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D8FD9-B3BC-4335-8EB0-24FA774C3E4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4D10-3E37-55B6-4C54-E5C07EEA8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59A27-B682-2C1C-F044-A25D17D98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B9D73-FEBB-4DC5-B3E3-53804C849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0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hart" Target="../charts/chart4.xml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9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8106"/>
            <a:ext cx="12192000" cy="2201789"/>
          </a:xfrm>
        </p:spPr>
        <p:txBody>
          <a:bodyPr>
            <a:noAutofit/>
          </a:bodyPr>
          <a:lstStyle/>
          <a:p>
            <a:r>
              <a:rPr lang="en-US" sz="5000" b="1" err="1">
                <a:latin typeface="Century Gothic" panose="020B0502020202020204" pitchFamily="34" charset="0"/>
              </a:rPr>
              <a:t>Implementasi</a:t>
            </a:r>
            <a:r>
              <a:rPr lang="en-US" sz="5000" b="1">
                <a:latin typeface="Century Gothic" panose="020B0502020202020204" pitchFamily="34" charset="0"/>
              </a:rPr>
              <a:t> </a:t>
            </a:r>
            <a:r>
              <a:rPr lang="en-US" sz="5000" b="1" i="1">
                <a:latin typeface="Century Gothic" panose="020B0502020202020204" pitchFamily="34" charset="0"/>
              </a:rPr>
              <a:t>Graph Neural Network </a:t>
            </a:r>
            <a:r>
              <a:rPr lang="en-US" sz="5000" b="1" err="1">
                <a:latin typeface="Century Gothic" panose="020B0502020202020204" pitchFamily="34" charset="0"/>
              </a:rPr>
              <a:t>dalam</a:t>
            </a:r>
            <a:r>
              <a:rPr lang="en-US" sz="5000" b="1">
                <a:latin typeface="Century Gothic" panose="020B0502020202020204" pitchFamily="34" charset="0"/>
              </a:rPr>
              <a:t> </a:t>
            </a:r>
            <a:r>
              <a:rPr lang="en-US" sz="5000" b="1" err="1">
                <a:latin typeface="Century Gothic" panose="020B0502020202020204" pitchFamily="34" charset="0"/>
              </a:rPr>
              <a:t>Analisis</a:t>
            </a:r>
            <a:r>
              <a:rPr lang="en-US" sz="5000" b="1">
                <a:latin typeface="Century Gothic" panose="020B0502020202020204" pitchFamily="34" charset="0"/>
              </a:rPr>
              <a:t> </a:t>
            </a:r>
            <a:r>
              <a:rPr lang="en-US" sz="5000" b="1" err="1">
                <a:latin typeface="Century Gothic" panose="020B0502020202020204" pitchFamily="34" charset="0"/>
              </a:rPr>
              <a:t>Jejaring</a:t>
            </a:r>
            <a:r>
              <a:rPr lang="en-US" sz="5000" b="1">
                <a:latin typeface="Century Gothic" panose="020B0502020202020204" pitchFamily="34" charset="0"/>
              </a:rPr>
              <a:t> </a:t>
            </a:r>
            <a:r>
              <a:rPr lang="en-US" sz="5000" b="1" err="1">
                <a:latin typeface="Century Gothic" panose="020B0502020202020204" pitchFamily="34" charset="0"/>
              </a:rPr>
              <a:t>Sosial</a:t>
            </a:r>
            <a:r>
              <a:rPr lang="en-US" sz="5000" b="1">
                <a:latin typeface="Century Gothic" panose="020B0502020202020204" pitchFamily="34" charset="0"/>
              </a:rPr>
              <a:t> </a:t>
            </a:r>
            <a:br>
              <a:rPr lang="id-ID" sz="5000" b="1">
                <a:latin typeface="Century Gothic" panose="020B0502020202020204" pitchFamily="34" charset="0"/>
              </a:rPr>
            </a:br>
            <a:r>
              <a:rPr lang="en-US" sz="5000" b="1">
                <a:latin typeface="Century Gothic" panose="020B0502020202020204" pitchFamily="34" charset="0"/>
              </a:rPr>
              <a:t>Media X pada </a:t>
            </a:r>
            <a:r>
              <a:rPr lang="en-US" sz="5000" b="1" err="1">
                <a:latin typeface="Century Gothic" panose="020B0502020202020204" pitchFamily="34" charset="0"/>
              </a:rPr>
              <a:t>Pilpres</a:t>
            </a:r>
            <a:r>
              <a:rPr lang="en-US" sz="5000" b="1">
                <a:latin typeface="Century Gothic" panose="020B0502020202020204" pitchFamily="34" charset="0"/>
              </a:rPr>
              <a:t> Indonesia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E396C-4387-CB6F-ECE4-553667F9C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920564"/>
            <a:ext cx="9144000" cy="521269"/>
          </a:xfrm>
        </p:spPr>
        <p:txBody>
          <a:bodyPr/>
          <a:lstStyle/>
          <a:p>
            <a:r>
              <a:rPr lang="en-US" b="1">
                <a:latin typeface="Century Gothic" panose="020B0502020202020204" pitchFamily="34" charset="0"/>
              </a:rPr>
              <a:t>Big Data Challenge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  <p:pic>
        <p:nvPicPr>
          <p:cNvPr id="4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6EE67215-EAEE-F73B-5230-E9E19A84A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EFC4117-6979-DB05-6604-46EE2F601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7" name="Picture 6" descr="A close-up of a network&#10;&#10;Description automatically generated">
            <a:extLst>
              <a:ext uri="{FF2B5EF4-FFF2-40B4-BE49-F238E27FC236}">
                <a16:creationId xmlns:a16="http://schemas.microsoft.com/office/drawing/2014/main" id="{D49B2E63-3C91-4796-AAD4-2142C89B31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30830" r="40197" b="22586"/>
          <a:stretch/>
        </p:blipFill>
        <p:spPr bwMode="auto">
          <a:xfrm>
            <a:off x="2438400" y="1138304"/>
            <a:ext cx="7315200" cy="5322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4960BE-FCFF-DE11-439F-4272945C9BA4}"/>
              </a:ext>
            </a:extLst>
          </p:cNvPr>
          <p:cNvSpPr txBox="1">
            <a:spLocks/>
          </p:cNvSpPr>
          <p:nvPr/>
        </p:nvSpPr>
        <p:spPr>
          <a:xfrm>
            <a:off x="3861960" y="5896920"/>
            <a:ext cx="4468081" cy="386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Visualisasi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K</a:t>
            </a:r>
            <a:r>
              <a:rPr lang="en-US" sz="1500" b="1" err="1">
                <a:latin typeface="Century Gothic" panose="020B0502020202020204" pitchFamily="34" charset="0"/>
              </a:rPr>
              <a:t>omunitas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p</a:t>
            </a:r>
            <a:r>
              <a:rPr lang="en-US" sz="1500" b="1" err="1">
                <a:latin typeface="Century Gothic" panose="020B0502020202020204" pitchFamily="34" charset="0"/>
              </a:rPr>
              <a:t>ada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I</a:t>
            </a:r>
            <a:r>
              <a:rPr lang="en-US" sz="1500" b="1" err="1">
                <a:latin typeface="Century Gothic" panose="020B0502020202020204" pitchFamily="34" charset="0"/>
              </a:rPr>
              <a:t>nteraksi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i="1">
                <a:latin typeface="Century Gothic" panose="020B0502020202020204" pitchFamily="34" charset="0"/>
              </a:rPr>
              <a:t>Mention</a:t>
            </a:r>
          </a:p>
        </p:txBody>
      </p:sp>
    </p:spTree>
    <p:extLst>
      <p:ext uri="{BB962C8B-B14F-4D97-AF65-F5344CB8AC3E}">
        <p14:creationId xmlns:p14="http://schemas.microsoft.com/office/powerpoint/2010/main" val="334715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1BC0431-8138-4D39-A147-4569835196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27413" r="32822" b="8852"/>
          <a:stretch/>
        </p:blipFill>
        <p:spPr bwMode="auto">
          <a:xfrm>
            <a:off x="2895600" y="742629"/>
            <a:ext cx="6400800" cy="53727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EFC4117-6979-DB05-6604-46EE2F60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0361FF-8C6B-DF67-9EB9-CDE84920B1B6}"/>
              </a:ext>
            </a:extLst>
          </p:cNvPr>
          <p:cNvSpPr txBox="1">
            <a:spLocks/>
          </p:cNvSpPr>
          <p:nvPr/>
        </p:nvSpPr>
        <p:spPr>
          <a:xfrm>
            <a:off x="3657008" y="5896920"/>
            <a:ext cx="4877985" cy="386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Visualisasi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K</a:t>
            </a:r>
            <a:r>
              <a:rPr lang="en-US" sz="1500" b="1" err="1">
                <a:latin typeface="Century Gothic" panose="020B0502020202020204" pitchFamily="34" charset="0"/>
              </a:rPr>
              <a:t>omunitas</a:t>
            </a:r>
            <a:r>
              <a:rPr lang="en-US" sz="1500" b="1">
                <a:latin typeface="Century Gothic" panose="020B0502020202020204" pitchFamily="34" charset="0"/>
              </a:rPr>
              <a:t> pada </a:t>
            </a:r>
            <a:r>
              <a:rPr lang="id-ID" sz="1500" b="1">
                <a:latin typeface="Century Gothic" panose="020B0502020202020204" pitchFamily="34" charset="0"/>
              </a:rPr>
              <a:t>I</a:t>
            </a:r>
            <a:r>
              <a:rPr lang="en-US" sz="1500" b="1" err="1">
                <a:latin typeface="Century Gothic" panose="020B0502020202020204" pitchFamily="34" charset="0"/>
              </a:rPr>
              <a:t>nteraksi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 i="1" err="1">
                <a:latin typeface="Century Gothic" panose="020B0502020202020204" pitchFamily="34" charset="0"/>
              </a:rPr>
              <a:t>Re</a:t>
            </a:r>
            <a:r>
              <a:rPr lang="en-US" sz="1500" b="1" i="1">
                <a:latin typeface="Century Gothic" panose="020B0502020202020204" pitchFamily="34" charset="0"/>
              </a:rPr>
              <a:t>ply</a:t>
            </a:r>
          </a:p>
        </p:txBody>
      </p:sp>
    </p:spTree>
    <p:extLst>
      <p:ext uri="{BB962C8B-B14F-4D97-AF65-F5344CB8AC3E}">
        <p14:creationId xmlns:p14="http://schemas.microsoft.com/office/powerpoint/2010/main" val="101857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255CEBD3-993F-22BD-9CA1-F633FF017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52610"/>
              </p:ext>
            </p:extLst>
          </p:nvPr>
        </p:nvGraphicFramePr>
        <p:xfrm>
          <a:off x="1101090" y="1860287"/>
          <a:ext cx="9989820" cy="8117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71730">
                  <a:extLst>
                    <a:ext uri="{9D8B030D-6E8A-4147-A177-3AD203B41FA5}">
                      <a16:colId xmlns:a16="http://schemas.microsoft.com/office/drawing/2014/main" val="3163725626"/>
                    </a:ext>
                  </a:extLst>
                </a:gridCol>
                <a:gridCol w="1778544">
                  <a:extLst>
                    <a:ext uri="{9D8B030D-6E8A-4147-A177-3AD203B41FA5}">
                      <a16:colId xmlns:a16="http://schemas.microsoft.com/office/drawing/2014/main" val="3152211419"/>
                    </a:ext>
                  </a:extLst>
                </a:gridCol>
                <a:gridCol w="1776545">
                  <a:extLst>
                    <a:ext uri="{9D8B030D-6E8A-4147-A177-3AD203B41FA5}">
                      <a16:colId xmlns:a16="http://schemas.microsoft.com/office/drawing/2014/main" val="1392604129"/>
                    </a:ext>
                  </a:extLst>
                </a:gridCol>
                <a:gridCol w="1562721">
                  <a:extLst>
                    <a:ext uri="{9D8B030D-6E8A-4147-A177-3AD203B41FA5}">
                      <a16:colId xmlns:a16="http://schemas.microsoft.com/office/drawing/2014/main" val="1444858370"/>
                    </a:ext>
                  </a:extLst>
                </a:gridCol>
                <a:gridCol w="2100280">
                  <a:extLst>
                    <a:ext uri="{9D8B030D-6E8A-4147-A177-3AD203B41FA5}">
                      <a16:colId xmlns:a16="http://schemas.microsoft.com/office/drawing/2014/main" val="1467761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100"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  <a:endParaRPr lang="en-US" sz="24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</a:rPr>
                        <a:t>n</a:t>
                      </a:r>
                      <a:endParaRPr lang="en-US" sz="24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</a:rPr>
                        <a:t>Modularity</a:t>
                      </a:r>
                      <a:endParaRPr lang="en-US" sz="24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</a:rPr>
                        <a:t>Coverage</a:t>
                      </a:r>
                      <a:endParaRPr lang="en-US" sz="24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</a:rPr>
                        <a:t>Conductance</a:t>
                      </a:r>
                      <a:endParaRPr lang="en-US" sz="24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48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GraphSAGE+Louvain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12.222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0,7822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0,9512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0,0197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87811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GraphCL+Louvain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0,7839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0,6667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</a:rPr>
                        <a:t>0,3528</a:t>
                      </a:r>
                      <a:endParaRPr lang="en-US" sz="24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96399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525DE01-72F1-4240-BCC6-5C946DEB4683}"/>
              </a:ext>
            </a:extLst>
          </p:cNvPr>
          <p:cNvSpPr/>
          <p:nvPr/>
        </p:nvSpPr>
        <p:spPr>
          <a:xfrm>
            <a:off x="6111361" y="2322197"/>
            <a:ext cx="830860" cy="3442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24CA03-9D4B-4199-A80B-CFEB2993D15C}"/>
              </a:ext>
            </a:extLst>
          </p:cNvPr>
          <p:cNvSpPr/>
          <p:nvPr/>
        </p:nvSpPr>
        <p:spPr>
          <a:xfrm>
            <a:off x="7795260" y="2086048"/>
            <a:ext cx="837880" cy="355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8A48DDF-7D06-4B31-A1C0-D27450DD5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68674"/>
              </p:ext>
            </p:extLst>
          </p:nvPr>
        </p:nvGraphicFramePr>
        <p:xfrm>
          <a:off x="2510955" y="3299830"/>
          <a:ext cx="7170091" cy="287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EBC318D8-20B8-5705-C85C-042EFCC6A6F5}"/>
              </a:ext>
            </a:extLst>
          </p:cNvPr>
          <p:cNvSpPr/>
          <p:nvPr/>
        </p:nvSpPr>
        <p:spPr>
          <a:xfrm>
            <a:off x="9591293" y="2086047"/>
            <a:ext cx="837880" cy="35507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1EAFABAA-FF8E-4772-DDEA-877E4B01C82B}"/>
              </a:ext>
            </a:extLst>
          </p:cNvPr>
          <p:cNvSpPr txBox="1"/>
          <p:nvPr/>
        </p:nvSpPr>
        <p:spPr>
          <a:xfrm>
            <a:off x="2904525" y="1343336"/>
            <a:ext cx="694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cap="all" spc="120" normalizeH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Evaluasi</a:t>
            </a:r>
            <a:r>
              <a:rPr lang="en-US" sz="1800" cap="none">
                <a:solidFill>
                  <a:schemeClr val="tx1"/>
                </a:solidFill>
                <a:latin typeface="Century Gothic" panose="020B0502020202020204" pitchFamily="34" charset="0"/>
              </a:rPr>
              <a:t> Model pada Data </a:t>
            </a:r>
            <a:r>
              <a:rPr lang="en-US" sz="18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Semua</a:t>
            </a:r>
            <a:r>
              <a:rPr lang="en-US" sz="1800" cap="none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800" cap="none" err="1">
                <a:solidFill>
                  <a:schemeClr val="tx1"/>
                </a:solidFill>
                <a:latin typeface="Century Gothic" panose="020B0502020202020204" pitchFamily="34" charset="0"/>
              </a:rPr>
              <a:t>Interaksi</a:t>
            </a:r>
            <a:endParaRPr lang="en-US" sz="1800" cap="none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8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1" name="Picture 10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48B579CF-0267-45FF-BDCE-6FC609E244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1" t="36403" r="22394" b="11036"/>
          <a:stretch/>
        </p:blipFill>
        <p:spPr bwMode="auto">
          <a:xfrm>
            <a:off x="1912256" y="685800"/>
            <a:ext cx="8367488" cy="548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EFC4117-6979-DB05-6604-46EE2F60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0361FF-8C6B-DF67-9EB9-CDE84920B1B6}"/>
              </a:ext>
            </a:extLst>
          </p:cNvPr>
          <p:cNvSpPr txBox="1">
            <a:spLocks/>
          </p:cNvSpPr>
          <p:nvPr/>
        </p:nvSpPr>
        <p:spPr>
          <a:xfrm>
            <a:off x="3657008" y="5896920"/>
            <a:ext cx="4877985" cy="386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Visualisasi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K</a:t>
            </a:r>
            <a:r>
              <a:rPr lang="en-US" sz="1500" b="1" err="1">
                <a:latin typeface="Century Gothic" panose="020B0502020202020204" pitchFamily="34" charset="0"/>
              </a:rPr>
              <a:t>omunitas</a:t>
            </a:r>
            <a:r>
              <a:rPr lang="en-US" sz="1500" b="1">
                <a:latin typeface="Century Gothic" panose="020B0502020202020204" pitchFamily="34" charset="0"/>
              </a:rPr>
              <a:t> pada </a:t>
            </a:r>
            <a:r>
              <a:rPr lang="id-ID" sz="1500" b="1">
                <a:latin typeface="Century Gothic" panose="020B0502020202020204" pitchFamily="34" charset="0"/>
              </a:rPr>
              <a:t>Semua I</a:t>
            </a:r>
            <a:r>
              <a:rPr lang="en-US" sz="1500" b="1" err="1">
                <a:latin typeface="Century Gothic" panose="020B0502020202020204" pitchFamily="34" charset="0"/>
              </a:rPr>
              <a:t>nteraksi</a:t>
            </a:r>
            <a:endParaRPr lang="en-US" sz="1500" b="1" i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990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2F1A065-4509-4152-A776-CE6066853489}"/>
              </a:ext>
            </a:extLst>
          </p:cNvPr>
          <p:cNvSpPr txBox="1">
            <a:spLocks/>
          </p:cNvSpPr>
          <p:nvPr/>
        </p:nvSpPr>
        <p:spPr>
          <a:xfrm>
            <a:off x="1208697" y="4364902"/>
            <a:ext cx="9834245" cy="504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1500" b="1">
                <a:latin typeface="Century Gothic" panose="020B0502020202020204" pitchFamily="34" charset="0"/>
              </a:rPr>
              <a:t>S</a:t>
            </a:r>
            <a:r>
              <a:rPr lang="en-US" sz="1500" b="1" err="1">
                <a:latin typeface="Century Gothic" panose="020B0502020202020204" pitchFamily="34" charset="0"/>
              </a:rPr>
              <a:t>etiap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komunitas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memiliki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pengguna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berpengaruh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dengan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karakteristik</a:t>
            </a:r>
            <a:r>
              <a:rPr lang="en-US" sz="1500">
                <a:latin typeface="Century Gothic" panose="020B0502020202020204" pitchFamily="34" charset="0"/>
              </a:rPr>
              <a:t> yang </a:t>
            </a:r>
            <a:r>
              <a:rPr lang="en-US" sz="1500" b="1" err="1">
                <a:latin typeface="Century Gothic" panose="020B0502020202020204" pitchFamily="34" charset="0"/>
              </a:rPr>
              <a:t>hampir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serupa</a:t>
            </a:r>
            <a:r>
              <a:rPr lang="en-US" sz="1500" b="1">
                <a:latin typeface="Century Gothic" panose="020B0502020202020204" pitchFamily="34" charset="0"/>
              </a:rPr>
              <a:t>. 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D6844-B83D-46CE-8C91-22A48B27475F}"/>
              </a:ext>
            </a:extLst>
          </p:cNvPr>
          <p:cNvSpPr txBox="1"/>
          <p:nvPr/>
        </p:nvSpPr>
        <p:spPr>
          <a:xfrm>
            <a:off x="721689" y="5161155"/>
            <a:ext cx="343342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>
                <a:latin typeface="Century Gothic" panose="020B0502020202020204" pitchFamily="34" charset="0"/>
              </a:rPr>
              <a:t>Ada </a:t>
            </a:r>
            <a:r>
              <a:rPr lang="en-US" sz="1500" b="1" err="1">
                <a:latin typeface="Century Gothic" panose="020B0502020202020204" pitchFamily="34" charset="0"/>
              </a:rPr>
              <a:t>pengguna-pengguna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kunci</a:t>
            </a:r>
            <a:r>
              <a:rPr lang="en-US" sz="1500">
                <a:latin typeface="Century Gothic" panose="020B0502020202020204" pitchFamily="34" charset="0"/>
              </a:rPr>
              <a:t> yang sangat </a:t>
            </a:r>
            <a:r>
              <a:rPr lang="en-US" sz="1500" err="1">
                <a:latin typeface="Century Gothic" panose="020B0502020202020204" pitchFamily="34" charset="0"/>
              </a:rPr>
              <a:t>dominan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dalam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hal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popularitas</a:t>
            </a:r>
            <a:r>
              <a:rPr lang="en-US" sz="1500">
                <a:latin typeface="Century Gothic" panose="020B0502020202020204" pitchFamily="34" charset="0"/>
              </a:rPr>
              <a:t> dan</a:t>
            </a:r>
            <a:r>
              <a:rPr lang="id-ID" sz="1500">
                <a:latin typeface="Century Gothic" panose="020B0502020202020204" pitchFamily="34" charset="0"/>
              </a:rPr>
              <a:t> interaksi.</a:t>
            </a:r>
            <a:endParaRPr lang="en-US" sz="150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1EA7C-65EC-481C-881B-184FDC5DA8DE}"/>
              </a:ext>
            </a:extLst>
          </p:cNvPr>
          <p:cNvSpPr txBox="1"/>
          <p:nvPr/>
        </p:nvSpPr>
        <p:spPr>
          <a:xfrm>
            <a:off x="7748337" y="5050745"/>
            <a:ext cx="3964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P</a:t>
            </a:r>
            <a:r>
              <a:rPr lang="en-US" sz="1500" err="1">
                <a:latin typeface="Century Gothic" panose="020B0502020202020204" pitchFamily="34" charset="0"/>
              </a:rPr>
              <a:t>eran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dalam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menyebarkan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informasi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>
                <a:latin typeface="Century Gothic" panose="020B0502020202020204" pitchFamily="34" charset="0"/>
              </a:rPr>
              <a:t>dan </a:t>
            </a:r>
            <a:r>
              <a:rPr lang="en-US" sz="1500" b="1" err="1">
                <a:latin typeface="Century Gothic" panose="020B0502020202020204" pitchFamily="34" charset="0"/>
              </a:rPr>
              <a:t>membentuk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opini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dalam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setiap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komunitas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tersebut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selama</a:t>
            </a:r>
            <a:r>
              <a:rPr lang="en-US" sz="1500">
                <a:latin typeface="Century Gothic" panose="020B0502020202020204" pitchFamily="34" charset="0"/>
              </a:rPr>
              <a:t> masa </a:t>
            </a:r>
            <a:r>
              <a:rPr lang="en-US" sz="1500" b="1" err="1">
                <a:latin typeface="Century Gothic" panose="020B0502020202020204" pitchFamily="34" charset="0"/>
              </a:rPr>
              <a:t>kampanye</a:t>
            </a:r>
            <a:r>
              <a:rPr lang="en-US" sz="1500">
                <a:latin typeface="Century Gothic" panose="020B0502020202020204" pitchFamily="34" charset="0"/>
              </a:rPr>
              <a:t>. </a:t>
            </a:r>
            <a:endParaRPr lang="en-US" sz="15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0D1F58-C0F1-49AD-9879-5AEBBB766F1E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4155111" y="5553570"/>
            <a:ext cx="3593226" cy="5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AFF2FF7F-E606-C17A-F160-80DF1B04F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19090"/>
              </p:ext>
            </p:extLst>
          </p:nvPr>
        </p:nvGraphicFramePr>
        <p:xfrm>
          <a:off x="486974" y="2233186"/>
          <a:ext cx="11277690" cy="168478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58174">
                  <a:extLst>
                    <a:ext uri="{9D8B030D-6E8A-4147-A177-3AD203B41FA5}">
                      <a16:colId xmlns:a16="http://schemas.microsoft.com/office/drawing/2014/main" val="1861961824"/>
                    </a:ext>
                  </a:extLst>
                </a:gridCol>
                <a:gridCol w="5521960">
                  <a:extLst>
                    <a:ext uri="{9D8B030D-6E8A-4147-A177-3AD203B41FA5}">
                      <a16:colId xmlns:a16="http://schemas.microsoft.com/office/drawing/2014/main" val="2946477494"/>
                    </a:ext>
                  </a:extLst>
                </a:gridCol>
                <a:gridCol w="1237716">
                  <a:extLst>
                    <a:ext uri="{9D8B030D-6E8A-4147-A177-3AD203B41FA5}">
                      <a16:colId xmlns:a16="http://schemas.microsoft.com/office/drawing/2014/main" val="571239958"/>
                    </a:ext>
                  </a:extLst>
                </a:gridCol>
                <a:gridCol w="1092439">
                  <a:extLst>
                    <a:ext uri="{9D8B030D-6E8A-4147-A177-3AD203B41FA5}">
                      <a16:colId xmlns:a16="http://schemas.microsoft.com/office/drawing/2014/main" val="1851674065"/>
                    </a:ext>
                  </a:extLst>
                </a:gridCol>
                <a:gridCol w="1076121">
                  <a:extLst>
                    <a:ext uri="{9D8B030D-6E8A-4147-A177-3AD203B41FA5}">
                      <a16:colId xmlns:a16="http://schemas.microsoft.com/office/drawing/2014/main" val="1320722270"/>
                    </a:ext>
                  </a:extLst>
                </a:gridCol>
                <a:gridCol w="1091280">
                  <a:extLst>
                    <a:ext uri="{9D8B030D-6E8A-4147-A177-3AD203B41FA5}">
                      <a16:colId xmlns:a16="http://schemas.microsoft.com/office/drawing/2014/main" val="890704236"/>
                    </a:ext>
                  </a:extLst>
                </a:gridCol>
              </a:tblGrid>
              <a:tr h="1987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Komunitas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i="1" kern="100">
                          <a:effectLst/>
                          <a:latin typeface="Century Gothic" panose="020B0502020202020204" pitchFamily="34" charset="0"/>
                        </a:rPr>
                        <a:t>Username</a:t>
                      </a:r>
                      <a:endParaRPr lang="en-US" sz="20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i="1" kern="100">
                          <a:effectLst/>
                          <a:latin typeface="Century Gothic" panose="020B0502020202020204" pitchFamily="34" charset="0"/>
                        </a:rPr>
                        <a:t>Followers</a:t>
                      </a:r>
                      <a:endParaRPr lang="en-US" sz="20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i="1" kern="100">
                          <a:effectLst/>
                          <a:latin typeface="Century Gothic" panose="020B0502020202020204" pitchFamily="34" charset="0"/>
                        </a:rPr>
                        <a:t>Following</a:t>
                      </a:r>
                      <a:endParaRPr lang="en-US" sz="20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i="1" kern="100">
                          <a:effectLst/>
                          <a:latin typeface="Century Gothic" panose="020B0502020202020204" pitchFamily="34" charset="0"/>
                        </a:rPr>
                        <a:t>List Publik</a:t>
                      </a:r>
                      <a:endParaRPr lang="en-US" sz="20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i="1" kern="100">
                          <a:effectLst/>
                          <a:latin typeface="Century Gothic" panose="020B0502020202020204" pitchFamily="34" charset="0"/>
                        </a:rPr>
                        <a:t>Retweet</a:t>
                      </a:r>
                      <a:endParaRPr lang="en-US" sz="20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46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 dirty="0">
                          <a:effectLst/>
                          <a:latin typeface="Century Gothic" panose="020B0502020202020204" pitchFamily="34" charset="0"/>
                        </a:rPr>
                        <a:t>@</a:t>
                      </a:r>
                      <a:r>
                        <a:rPr lang="en-ID" sz="1600" b="0" kern="100" dirty="0">
                          <a:effectLst/>
                          <a:latin typeface="Century Gothic" panose="020B0502020202020204" pitchFamily="34" charset="0"/>
                        </a:rPr>
                        <a:t>bP+d1TveFxips4B/dl0x+oyE2HrUtLxBroNAiykP3T4=</a:t>
                      </a:r>
                      <a:endParaRPr lang="en-US" sz="2000" b="0" kern="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11.058.769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11.031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187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1182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@</a:t>
                      </a: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9RF507JHRHt5NRIACW0CVktayPYxBN34HA7N6kY6i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11.060.380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11032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22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4416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@</a:t>
                      </a: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AwilS5kWTBgpz0gtAS1vqiA/P4NBJaDJ4Hrw6QIiJn4=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11.060.024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11.033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107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240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@</a:t>
                      </a: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GuoAqR7BORqUxd7WQPZfuO2BVmfDszM4euVjUde9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11.061.421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35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11.033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19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3068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@z4qviTTe42stKKg6NxjlvlMV2eXY+tQYo7QKIItlsJo=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11.058.303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11.029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176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077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@</a:t>
                      </a: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/YUJNigzZOgj8UV26GBhYsHx5icL7QDLfVFocJaq2qE=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11.057.736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>
                          <a:effectLst/>
                          <a:latin typeface="Century Gothic" panose="020B0502020202020204" pitchFamily="34" charset="0"/>
                        </a:rPr>
                        <a:t>33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1600" b="0" kern="100">
                          <a:effectLst/>
                          <a:latin typeface="Century Gothic" panose="020B0502020202020204" pitchFamily="34" charset="0"/>
                        </a:rPr>
                        <a:t>11.034</a:t>
                      </a:r>
                      <a:endParaRPr lang="en-US" sz="20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0" kern="100" dirty="0">
                          <a:effectLst/>
                          <a:latin typeface="Century Gothic" panose="020B0502020202020204" pitchFamily="34" charset="0"/>
                        </a:rPr>
                        <a:t>87</a:t>
                      </a:r>
                      <a:endParaRPr lang="en-US" sz="2000" b="0" kern="1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132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8CAF1D3-B528-CDC4-1F95-B3FF9E82A469}"/>
              </a:ext>
            </a:extLst>
          </p:cNvPr>
          <p:cNvSpPr txBox="1">
            <a:spLocks/>
          </p:cNvSpPr>
          <p:nvPr/>
        </p:nvSpPr>
        <p:spPr>
          <a:xfrm>
            <a:off x="3538920" y="1495700"/>
            <a:ext cx="5173798" cy="312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 err="1">
                <a:latin typeface="Century Gothic" panose="020B0502020202020204" pitchFamily="34" charset="0"/>
              </a:rPr>
              <a:t>Sampel</a:t>
            </a:r>
            <a:r>
              <a:rPr lang="en-US" sz="1800" b="1" dirty="0">
                <a:latin typeface="Century Gothic" panose="020B0502020202020204" pitchFamily="34" charset="0"/>
              </a:rPr>
              <a:t> Data </a:t>
            </a:r>
            <a:r>
              <a:rPr lang="en-US" sz="1800" b="1" i="1" dirty="0">
                <a:latin typeface="Century Gothic" panose="020B0502020202020204" pitchFamily="34" charset="0"/>
              </a:rPr>
              <a:t>Most Influence </a:t>
            </a:r>
            <a:r>
              <a:rPr lang="en-US" sz="1800" b="1" dirty="0" err="1">
                <a:latin typeface="Century Gothic" panose="020B0502020202020204" pitchFamily="34" charset="0"/>
              </a:rPr>
              <a:t>tiap</a:t>
            </a:r>
            <a:r>
              <a:rPr lang="en-US" sz="1800" b="1" dirty="0">
                <a:latin typeface="Century Gothic" panose="020B0502020202020204" pitchFamily="34" charset="0"/>
              </a:rPr>
              <a:t> </a:t>
            </a:r>
            <a:r>
              <a:rPr lang="en-US" sz="1800" b="1" dirty="0" err="1">
                <a:latin typeface="Century Gothic" panose="020B0502020202020204" pitchFamily="34" charset="0"/>
              </a:rPr>
              <a:t>Komunitas</a:t>
            </a:r>
            <a:endParaRPr lang="id-ID" sz="1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0E21B5A-88A9-022D-12AC-EC78A2612D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161624"/>
              </p:ext>
            </p:extLst>
          </p:nvPr>
        </p:nvGraphicFramePr>
        <p:xfrm>
          <a:off x="5110116" y="1881571"/>
          <a:ext cx="576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3176CA3-2A6B-AE11-DDF5-D571A4B45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7408141"/>
              </p:ext>
            </p:extLst>
          </p:nvPr>
        </p:nvGraphicFramePr>
        <p:xfrm>
          <a:off x="1070947" y="1881571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20E04A5-E8E4-73F8-5713-7AF486F09E5B}"/>
              </a:ext>
            </a:extLst>
          </p:cNvPr>
          <p:cNvSpPr txBox="1"/>
          <p:nvPr/>
        </p:nvSpPr>
        <p:spPr>
          <a:xfrm>
            <a:off x="1202362" y="5281964"/>
            <a:ext cx="33371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err="1">
                <a:latin typeface="Century Gothic" panose="020B0502020202020204" pitchFamily="34" charset="0"/>
              </a:rPr>
              <a:t>Sebanyak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53%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akun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id-ID" sz="1500">
                <a:latin typeface="Century Gothic" panose="020B0502020202020204" pitchFamily="34" charset="0"/>
              </a:rPr>
              <a:t>diidentifikasi sebagai </a:t>
            </a:r>
            <a:r>
              <a:rPr lang="id-ID" sz="1500" b="1">
                <a:latin typeface="Century Gothic" panose="020B0502020202020204" pitchFamily="34" charset="0"/>
              </a:rPr>
              <a:t>bot</a:t>
            </a:r>
            <a:r>
              <a:rPr lang="id-ID" sz="1500">
                <a:latin typeface="Century Gothic" panose="020B0502020202020204" pitchFamily="34" charset="0"/>
              </a:rPr>
              <a:t>. 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D15DC-C9FB-3BF2-FAE1-0662DE40AFD8}"/>
              </a:ext>
            </a:extLst>
          </p:cNvPr>
          <p:cNvSpPr txBox="1"/>
          <p:nvPr/>
        </p:nvSpPr>
        <p:spPr>
          <a:xfrm>
            <a:off x="5110116" y="5333368"/>
            <a:ext cx="5760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Semua</a:t>
            </a:r>
            <a:r>
              <a:rPr kumimoji="0" lang="en-US" sz="15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5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komunitas</a:t>
            </a:r>
            <a:r>
              <a:rPr kumimoji="0" lang="en-US" sz="15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5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memiliki</a:t>
            </a:r>
            <a:r>
              <a:rPr kumimoji="0" lang="en-US" sz="15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bot</a:t>
            </a:r>
            <a:r>
              <a:rPr kumimoji="0" lang="en-US" sz="15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yang </a:t>
            </a:r>
            <a:r>
              <a:rPr kumimoji="0" lang="en-US" sz="15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banyak</a:t>
            </a:r>
            <a:r>
              <a:rPr kumimoji="0" lang="en-US" sz="15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(&gt;50%).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43329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4A89CB-3133-4EC9-932D-129BB388021F}"/>
              </a:ext>
            </a:extLst>
          </p:cNvPr>
          <p:cNvSpPr txBox="1"/>
          <p:nvPr/>
        </p:nvSpPr>
        <p:spPr>
          <a:xfrm>
            <a:off x="629921" y="5900293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Distribusi </a:t>
            </a:r>
            <a:r>
              <a:rPr lang="id-ID" sz="1500" b="1">
                <a:latin typeface="Century Gothic" panose="020B0502020202020204" pitchFamily="34" charset="0"/>
              </a:rPr>
              <a:t>tidak merata </a:t>
            </a:r>
            <a:r>
              <a:rPr lang="id-ID" sz="1500">
                <a:latin typeface="Century Gothic" panose="020B0502020202020204" pitchFamily="34" charset="0"/>
              </a:rPr>
              <a:t>antara ketiga </a:t>
            </a:r>
            <a:r>
              <a:rPr lang="id-ID" sz="1500" err="1">
                <a:latin typeface="Century Gothic" panose="020B0502020202020204" pitchFamily="34" charset="0"/>
              </a:rPr>
              <a:t>paslon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7CA75C2-66AA-4FD4-8B49-9D149B653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878149"/>
              </p:ext>
            </p:extLst>
          </p:nvPr>
        </p:nvGraphicFramePr>
        <p:xfrm>
          <a:off x="6869430" y="1597479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774CA76-FEDB-41E2-85DA-963058E9D9C8}"/>
              </a:ext>
            </a:extLst>
          </p:cNvPr>
          <p:cNvSpPr txBox="1"/>
          <p:nvPr/>
        </p:nvSpPr>
        <p:spPr>
          <a:xfrm>
            <a:off x="7275337" y="5466876"/>
            <a:ext cx="376018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>
                <a:latin typeface="Century Gothic" panose="020B0502020202020204" pitchFamily="34" charset="0"/>
              </a:rPr>
              <a:t>T</a:t>
            </a:r>
            <a:r>
              <a:rPr lang="id-ID" sz="1500">
                <a:latin typeface="Century Gothic" panose="020B0502020202020204" pitchFamily="34" charset="0"/>
              </a:rPr>
              <a:t>erdapat </a:t>
            </a:r>
            <a:r>
              <a:rPr lang="id-ID" sz="1500" b="1">
                <a:latin typeface="Century Gothic" panose="020B0502020202020204" pitchFamily="34" charset="0"/>
              </a:rPr>
              <a:t>dominasi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sentimen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negatif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pic>
        <p:nvPicPr>
          <p:cNvPr id="14" name="Gambar 13" descr="Sebuah gambar berisi lingkaran, senyum, kartun, emotikon&#10;&#10;Deskripsi dibuat secara otomatis">
            <a:extLst>
              <a:ext uri="{FF2B5EF4-FFF2-40B4-BE49-F238E27FC236}">
                <a16:creationId xmlns:a16="http://schemas.microsoft.com/office/drawing/2014/main" id="{330DE05D-A855-279B-AA8D-1E67033C3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23" y="2252744"/>
            <a:ext cx="1103477" cy="1080607"/>
          </a:xfrm>
          <a:prstGeom prst="rect">
            <a:avLst/>
          </a:prstGeom>
        </p:spPr>
      </p:pic>
      <p:pic>
        <p:nvPicPr>
          <p:cNvPr id="12" name="Gambar 11" descr="Sebuah gambar berisi kartun, lingkaran, emotikon, senyum&#10;&#10;Deskripsi dibuat secara otomatis">
            <a:extLst>
              <a:ext uri="{FF2B5EF4-FFF2-40B4-BE49-F238E27FC236}">
                <a16:creationId xmlns:a16="http://schemas.microsoft.com/office/drawing/2014/main" id="{522D27CB-E556-A6DF-B581-D7A303C31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96" y="4113291"/>
            <a:ext cx="1127724" cy="11043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F64AEA-5A72-4818-991A-37675977A1AC}"/>
              </a:ext>
            </a:extLst>
          </p:cNvPr>
          <p:cNvSpPr txBox="1"/>
          <p:nvPr/>
        </p:nvSpPr>
        <p:spPr>
          <a:xfrm>
            <a:off x="7189754" y="4057735"/>
            <a:ext cx="794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>
                <a:latin typeface="Century Gothic" panose="020B0502020202020204" pitchFamily="34" charset="0"/>
              </a:rPr>
              <a:t>8</a:t>
            </a:r>
            <a:r>
              <a:rPr lang="en-US" b="1">
                <a:latin typeface="Century Gothic" panose="020B0502020202020204" pitchFamily="34" charset="0"/>
              </a:rPr>
              <a:t>.</a:t>
            </a:r>
            <a:r>
              <a:rPr lang="id-ID" b="1">
                <a:latin typeface="Century Gothic" panose="020B0502020202020204" pitchFamily="34" charset="0"/>
              </a:rPr>
              <a:t>273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03091-6FF5-4205-9BA3-0BBBA0B4A470}"/>
              </a:ext>
            </a:extLst>
          </p:cNvPr>
          <p:cNvSpPr txBox="1"/>
          <p:nvPr/>
        </p:nvSpPr>
        <p:spPr>
          <a:xfrm>
            <a:off x="10155321" y="2193716"/>
            <a:ext cx="794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>
                <a:latin typeface="Century Gothic" panose="020B0502020202020204" pitchFamily="34" charset="0"/>
              </a:rPr>
              <a:t>3</a:t>
            </a:r>
            <a:r>
              <a:rPr lang="en-US" b="1">
                <a:latin typeface="Century Gothic" panose="020B0502020202020204" pitchFamily="34" charset="0"/>
              </a:rPr>
              <a:t>.</a:t>
            </a:r>
            <a:r>
              <a:rPr lang="id-ID" b="1">
                <a:latin typeface="Century Gothic" panose="020B0502020202020204" pitchFamily="34" charset="0"/>
              </a:rPr>
              <a:t>810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06F939F-7480-904C-96B5-D8F2C884671E}"/>
              </a:ext>
            </a:extLst>
          </p:cNvPr>
          <p:cNvSpPr txBox="1"/>
          <p:nvPr/>
        </p:nvSpPr>
        <p:spPr>
          <a:xfrm>
            <a:off x="961390" y="5554984"/>
            <a:ext cx="10210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Paslon</a:t>
            </a:r>
            <a:r>
              <a:rPr lang="en-US" sz="1500" b="1">
                <a:latin typeface="Century Gothic" panose="020B0502020202020204" pitchFamily="34" charset="0"/>
              </a:rPr>
              <a:t> 1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AE46B791-2F08-A3A2-C797-56CDD2074DFA}"/>
              </a:ext>
            </a:extLst>
          </p:cNvPr>
          <p:cNvSpPr txBox="1"/>
          <p:nvPr/>
        </p:nvSpPr>
        <p:spPr>
          <a:xfrm>
            <a:off x="2384723" y="5574739"/>
            <a:ext cx="10210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Paslon</a:t>
            </a:r>
            <a:r>
              <a:rPr lang="en-US" sz="1500" b="1">
                <a:latin typeface="Century Gothic" panose="020B0502020202020204" pitchFamily="34" charset="0"/>
              </a:rPr>
              <a:t> 2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9B5BFCD7-A3F8-9597-A2D0-EBEA52EDDACC}"/>
              </a:ext>
            </a:extLst>
          </p:cNvPr>
          <p:cNvSpPr txBox="1"/>
          <p:nvPr/>
        </p:nvSpPr>
        <p:spPr>
          <a:xfrm>
            <a:off x="3811270" y="5554984"/>
            <a:ext cx="10210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Paslon</a:t>
            </a:r>
            <a:r>
              <a:rPr lang="en-US" sz="1500" b="1">
                <a:latin typeface="Century Gothic" panose="020B0502020202020204" pitchFamily="34" charset="0"/>
              </a:rPr>
              <a:t> 3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grpSp>
        <p:nvGrpSpPr>
          <p:cNvPr id="33" name="Grup 32">
            <a:extLst>
              <a:ext uri="{FF2B5EF4-FFF2-40B4-BE49-F238E27FC236}">
                <a16:creationId xmlns:a16="http://schemas.microsoft.com/office/drawing/2014/main" id="{A2DD0D41-46BA-4DCD-B719-3F5EAA2B8C5B}"/>
              </a:ext>
            </a:extLst>
          </p:cNvPr>
          <p:cNvGrpSpPr/>
          <p:nvPr/>
        </p:nvGrpSpPr>
        <p:grpSpPr>
          <a:xfrm>
            <a:off x="2355850" y="3394556"/>
            <a:ext cx="1021079" cy="2072610"/>
            <a:chOff x="2355850" y="3394556"/>
            <a:chExt cx="1021079" cy="2072610"/>
          </a:xfrm>
        </p:grpSpPr>
        <p:pic>
          <p:nvPicPr>
            <p:cNvPr id="4" name="Gambar 3" descr="Sebuah gambar berisi Wajah manusia, orang, pakaian, baju&#10;&#10;Deskripsi dibuat secara otomatis">
              <a:extLst>
                <a:ext uri="{FF2B5EF4-FFF2-40B4-BE49-F238E27FC236}">
                  <a16:creationId xmlns:a16="http://schemas.microsoft.com/office/drawing/2014/main" id="{AE84C301-44CA-0654-E4D7-2EEC3D17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4760" y="3394556"/>
              <a:ext cx="683260" cy="517176"/>
            </a:xfrm>
            <a:prstGeom prst="rect">
              <a:avLst/>
            </a:prstGeom>
          </p:spPr>
        </p:pic>
        <p:sp>
          <p:nvSpPr>
            <p:cNvPr id="22" name="Persegi Panjang 21">
              <a:extLst>
                <a:ext uri="{FF2B5EF4-FFF2-40B4-BE49-F238E27FC236}">
                  <a16:creationId xmlns:a16="http://schemas.microsoft.com/office/drawing/2014/main" id="{B9E07E26-4215-AF2D-2E82-FC219DC1DFC3}"/>
                </a:ext>
              </a:extLst>
            </p:cNvPr>
            <p:cNvSpPr/>
            <p:nvPr/>
          </p:nvSpPr>
          <p:spPr>
            <a:xfrm>
              <a:off x="2527468" y="4310882"/>
              <a:ext cx="683260" cy="1156284"/>
            </a:xfrm>
            <a:prstGeom prst="rect">
              <a:avLst/>
            </a:prstGeom>
            <a:solidFill>
              <a:srgbClr val="26369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20629668-3763-FD83-A150-228FE1D0DDE0}"/>
                </a:ext>
              </a:extLst>
            </p:cNvPr>
            <p:cNvSpPr txBox="1"/>
            <p:nvPr/>
          </p:nvSpPr>
          <p:spPr>
            <a:xfrm>
              <a:off x="2355850" y="3969501"/>
              <a:ext cx="102107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>
                  <a:latin typeface="Century Gothic" panose="020B0502020202020204" pitchFamily="34" charset="0"/>
                </a:rPr>
                <a:t>3.84</a:t>
              </a:r>
              <a:r>
                <a:rPr lang="id-ID" sz="1500" b="1">
                  <a:latin typeface="Century Gothic" panose="020B0502020202020204" pitchFamily="34" charset="0"/>
                </a:rPr>
                <a:t>7</a:t>
              </a:r>
            </a:p>
          </p:txBody>
        </p:sp>
      </p:grpSp>
      <p:grpSp>
        <p:nvGrpSpPr>
          <p:cNvPr id="34" name="Grup 33">
            <a:extLst>
              <a:ext uri="{FF2B5EF4-FFF2-40B4-BE49-F238E27FC236}">
                <a16:creationId xmlns:a16="http://schemas.microsoft.com/office/drawing/2014/main" id="{B2C61840-E9EA-AA39-F323-9A92B2638A79}"/>
              </a:ext>
            </a:extLst>
          </p:cNvPr>
          <p:cNvGrpSpPr/>
          <p:nvPr/>
        </p:nvGrpSpPr>
        <p:grpSpPr>
          <a:xfrm>
            <a:off x="3764139" y="4438219"/>
            <a:ext cx="1021079" cy="1020560"/>
            <a:chOff x="3764139" y="4438219"/>
            <a:chExt cx="1021079" cy="1020560"/>
          </a:xfrm>
        </p:grpSpPr>
        <p:pic>
          <p:nvPicPr>
            <p:cNvPr id="6" name="Gambar 5" descr="Sebuah gambar berisi Wajah manusia, orang, senyum, pakaian&#10;&#10;Deskripsi dibuat secara otomatis">
              <a:extLst>
                <a:ext uri="{FF2B5EF4-FFF2-40B4-BE49-F238E27FC236}">
                  <a16:creationId xmlns:a16="http://schemas.microsoft.com/office/drawing/2014/main" id="{DDD3600C-326A-11C5-82E0-B1BD068F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180" y="4438219"/>
              <a:ext cx="683260" cy="517175"/>
            </a:xfrm>
            <a:prstGeom prst="rect">
              <a:avLst/>
            </a:prstGeom>
          </p:spPr>
        </p:pic>
        <p:sp>
          <p:nvSpPr>
            <p:cNvPr id="23" name="Persegi Panjang 22">
              <a:extLst>
                <a:ext uri="{FF2B5EF4-FFF2-40B4-BE49-F238E27FC236}">
                  <a16:creationId xmlns:a16="http://schemas.microsoft.com/office/drawing/2014/main" id="{D0499CAB-6EA9-4572-2D37-784473EE9C95}"/>
                </a:ext>
              </a:extLst>
            </p:cNvPr>
            <p:cNvSpPr/>
            <p:nvPr/>
          </p:nvSpPr>
          <p:spPr>
            <a:xfrm>
              <a:off x="3964006" y="5324751"/>
              <a:ext cx="683260" cy="134028"/>
            </a:xfrm>
            <a:prstGeom prst="rect">
              <a:avLst/>
            </a:prstGeom>
            <a:solidFill>
              <a:srgbClr val="26369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5C7E42B5-33AA-A252-3D93-674A977948E7}"/>
                </a:ext>
              </a:extLst>
            </p:cNvPr>
            <p:cNvSpPr txBox="1"/>
            <p:nvPr/>
          </p:nvSpPr>
          <p:spPr>
            <a:xfrm>
              <a:off x="3764139" y="4997807"/>
              <a:ext cx="102107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>
                  <a:latin typeface="Century Gothic" panose="020B0502020202020204" pitchFamily="34" charset="0"/>
                </a:rPr>
                <a:t>430</a:t>
              </a:r>
              <a:endParaRPr lang="id-ID" sz="1500" b="1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2" name="Grup 31">
            <a:extLst>
              <a:ext uri="{FF2B5EF4-FFF2-40B4-BE49-F238E27FC236}">
                <a16:creationId xmlns:a16="http://schemas.microsoft.com/office/drawing/2014/main" id="{2DDA7DE6-71AC-3437-D486-747607FA7E4A}"/>
              </a:ext>
            </a:extLst>
          </p:cNvPr>
          <p:cNvGrpSpPr/>
          <p:nvPr/>
        </p:nvGrpSpPr>
        <p:grpSpPr>
          <a:xfrm>
            <a:off x="930910" y="2303220"/>
            <a:ext cx="1021079" cy="3155559"/>
            <a:chOff x="930910" y="2303220"/>
            <a:chExt cx="1021079" cy="3155559"/>
          </a:xfrm>
        </p:grpSpPr>
        <p:pic>
          <p:nvPicPr>
            <p:cNvPr id="3" name="Gambar 2" descr="Sebuah gambar berisi orang, senyum, Wajah manusia, pakaian&#10;&#10;Deskripsi dibuat secara otomatis">
              <a:extLst>
                <a:ext uri="{FF2B5EF4-FFF2-40B4-BE49-F238E27FC236}">
                  <a16:creationId xmlns:a16="http://schemas.microsoft.com/office/drawing/2014/main" id="{1378FECC-EE9E-E281-3DE3-7D192FB2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20" y="2303220"/>
              <a:ext cx="683260" cy="517175"/>
            </a:xfrm>
            <a:prstGeom prst="rect">
              <a:avLst/>
            </a:prstGeom>
          </p:spPr>
        </p:pic>
        <p:sp>
          <p:nvSpPr>
            <p:cNvPr id="21" name="Persegi Panjang 20">
              <a:extLst>
                <a:ext uri="{FF2B5EF4-FFF2-40B4-BE49-F238E27FC236}">
                  <a16:creationId xmlns:a16="http://schemas.microsoft.com/office/drawing/2014/main" id="{FF963770-5C0F-D09F-BC31-94498BF10728}"/>
                </a:ext>
              </a:extLst>
            </p:cNvPr>
            <p:cNvSpPr/>
            <p:nvPr/>
          </p:nvSpPr>
          <p:spPr>
            <a:xfrm>
              <a:off x="1090930" y="3161666"/>
              <a:ext cx="683260" cy="2297113"/>
            </a:xfrm>
            <a:prstGeom prst="rect">
              <a:avLst/>
            </a:prstGeom>
            <a:solidFill>
              <a:srgbClr val="26369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DC974B"/>
                </a:solidFill>
              </a:endParaRPr>
            </a:p>
          </p:txBody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1AB2B026-FDC4-DBC9-D955-05861B83A34F}"/>
                </a:ext>
              </a:extLst>
            </p:cNvPr>
            <p:cNvSpPr txBox="1"/>
            <p:nvPr/>
          </p:nvSpPr>
          <p:spPr>
            <a:xfrm>
              <a:off x="930910" y="2830334"/>
              <a:ext cx="1021079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500" b="1">
                  <a:latin typeface="Century Gothic" panose="020B0502020202020204" pitchFamily="34" charset="0"/>
                </a:rPr>
                <a:t>7.80</a:t>
              </a:r>
              <a:r>
                <a:rPr lang="id-ID" sz="1500" b="1">
                  <a:latin typeface="Century Gothic" panose="020B0502020202020204" pitchFamily="34" charset="0"/>
                </a:rPr>
                <a:t>6</a:t>
              </a:r>
            </a:p>
          </p:txBody>
        </p:sp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2072F388-FBD5-C384-7607-8BC7B2487147}"/>
              </a:ext>
            </a:extLst>
          </p:cNvPr>
          <p:cNvGrpSpPr/>
          <p:nvPr/>
        </p:nvGrpSpPr>
        <p:grpSpPr>
          <a:xfrm>
            <a:off x="2328544" y="2049381"/>
            <a:ext cx="1482726" cy="276999"/>
            <a:chOff x="5194301" y="3737202"/>
            <a:chExt cx="1482726" cy="276999"/>
          </a:xfrm>
        </p:grpSpPr>
        <p:sp>
          <p:nvSpPr>
            <p:cNvPr id="28" name="Persegi Panjang 27">
              <a:extLst>
                <a:ext uri="{FF2B5EF4-FFF2-40B4-BE49-F238E27FC236}">
                  <a16:creationId xmlns:a16="http://schemas.microsoft.com/office/drawing/2014/main" id="{6D010EA4-3821-15BE-1FDE-0F7665B5A36B}"/>
                </a:ext>
              </a:extLst>
            </p:cNvPr>
            <p:cNvSpPr/>
            <p:nvPr/>
          </p:nvSpPr>
          <p:spPr>
            <a:xfrm>
              <a:off x="5194301" y="3850277"/>
              <a:ext cx="56179" cy="54862"/>
            </a:xfrm>
            <a:prstGeom prst="rect">
              <a:avLst/>
            </a:prstGeom>
            <a:solidFill>
              <a:srgbClr val="26369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B8D9C339-3B9F-3EBB-749A-9345ABC3CF4E}"/>
                </a:ext>
              </a:extLst>
            </p:cNvPr>
            <p:cNvSpPr txBox="1"/>
            <p:nvPr/>
          </p:nvSpPr>
          <p:spPr>
            <a:xfrm>
              <a:off x="5219067" y="3737202"/>
              <a:ext cx="14579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err="1">
                  <a:latin typeface="Century Gothic" panose="020B0502020202020204" pitchFamily="34" charset="0"/>
                </a:rPr>
                <a:t>Jumlah</a:t>
              </a:r>
              <a:r>
                <a:rPr lang="en-US" sz="1200" b="1">
                  <a:latin typeface="Century Gothic" panose="020B0502020202020204" pitchFamily="34" charset="0"/>
                </a:rPr>
                <a:t> Tweet</a:t>
              </a:r>
              <a:endParaRPr lang="id-ID" sz="1200" b="1">
                <a:latin typeface="Century Gothic" panose="020B0502020202020204" pitchFamily="34" charset="0"/>
              </a:endParaRPr>
            </a:p>
          </p:txBody>
        </p:sp>
      </p:grpSp>
      <p:sp>
        <p:nvSpPr>
          <p:cNvPr id="30" name="TextBox 10">
            <a:extLst>
              <a:ext uri="{FF2B5EF4-FFF2-40B4-BE49-F238E27FC236}">
                <a16:creationId xmlns:a16="http://schemas.microsoft.com/office/drawing/2014/main" id="{5C48E201-7F49-F22F-AA1E-2D2033EC0CB7}"/>
              </a:ext>
            </a:extLst>
          </p:cNvPr>
          <p:cNvSpPr txBox="1"/>
          <p:nvPr/>
        </p:nvSpPr>
        <p:spPr>
          <a:xfrm>
            <a:off x="783907" y="167747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err="1">
                <a:latin typeface="Century Gothic" panose="020B0502020202020204" pitchFamily="34" charset="0"/>
              </a:rPr>
              <a:t>Sebaran</a:t>
            </a:r>
            <a:r>
              <a:rPr lang="en-US" sz="1600" b="1">
                <a:latin typeface="Century Gothic" panose="020B0502020202020204" pitchFamily="34" charset="0"/>
              </a:rPr>
              <a:t> Label </a:t>
            </a:r>
            <a:r>
              <a:rPr lang="en-US" sz="1600" b="1" err="1">
                <a:latin typeface="Century Gothic" panose="020B0502020202020204" pitchFamily="34" charset="0"/>
              </a:rPr>
              <a:t>Paslon</a:t>
            </a:r>
            <a:endParaRPr lang="id-ID" sz="16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8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7" grpId="0">
        <p:bldAsOne/>
      </p:bldGraphic>
      <p:bldP spid="17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AFF65-0D08-4E81-9101-37A48D0DEF5A}"/>
              </a:ext>
            </a:extLst>
          </p:cNvPr>
          <p:cNvSpPr txBox="1"/>
          <p:nvPr/>
        </p:nvSpPr>
        <p:spPr>
          <a:xfrm>
            <a:off x="6096000" y="2944088"/>
            <a:ext cx="54435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 b="1">
                <a:latin typeface="Century Gothic" panose="020B0502020202020204" pitchFamily="34" charset="0"/>
              </a:rPr>
              <a:t>Paslon 1 </a:t>
            </a:r>
            <a:r>
              <a:rPr lang="id-ID" sz="1500">
                <a:latin typeface="Century Gothic" panose="020B0502020202020204" pitchFamily="34" charset="0"/>
              </a:rPr>
              <a:t>dan</a:t>
            </a:r>
            <a:r>
              <a:rPr lang="id-ID" sz="1500" b="1">
                <a:latin typeface="Century Gothic" panose="020B0502020202020204" pitchFamily="34" charset="0"/>
              </a:rPr>
              <a:t> 2 </a:t>
            </a:r>
            <a:r>
              <a:rPr lang="id-ID" sz="1500">
                <a:latin typeface="Century Gothic" panose="020B0502020202020204" pitchFamily="34" charset="0"/>
              </a:rPr>
              <a:t>secara keseluruhan memiliki sentimen  </a:t>
            </a:r>
            <a:r>
              <a:rPr lang="id-ID" sz="1500" b="1">
                <a:latin typeface="Century Gothic" panose="020B0502020202020204" pitchFamily="34" charset="0"/>
              </a:rPr>
              <a:t>negatif </a:t>
            </a:r>
            <a:r>
              <a:rPr lang="id-ID" sz="1500">
                <a:latin typeface="Century Gothic" panose="020B0502020202020204" pitchFamily="34" charset="0"/>
              </a:rPr>
              <a:t>yang</a:t>
            </a:r>
            <a:r>
              <a:rPr lang="id-ID" sz="1500" b="1">
                <a:latin typeface="Century Gothic" panose="020B0502020202020204" pitchFamily="34" charset="0"/>
              </a:rPr>
              <a:t> lebih banyak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6CBFF-3DEB-470E-B711-C0CFF49FAD77}"/>
              </a:ext>
            </a:extLst>
          </p:cNvPr>
          <p:cNvSpPr txBox="1"/>
          <p:nvPr/>
        </p:nvSpPr>
        <p:spPr>
          <a:xfrm>
            <a:off x="6096000" y="3773054"/>
            <a:ext cx="54435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 b="1" err="1">
                <a:latin typeface="Century Gothic" panose="020B0502020202020204" pitchFamily="34" charset="0"/>
              </a:rPr>
              <a:t>Paslon</a:t>
            </a:r>
            <a:r>
              <a:rPr lang="id-ID" sz="1500" b="1">
                <a:latin typeface="Century Gothic" panose="020B0502020202020204" pitchFamily="34" charset="0"/>
              </a:rPr>
              <a:t> 3</a:t>
            </a:r>
            <a:r>
              <a:rPr lang="id-ID" sz="1500">
                <a:latin typeface="Century Gothic" panose="020B0502020202020204" pitchFamily="34" charset="0"/>
              </a:rPr>
              <a:t>, sentimen </a:t>
            </a:r>
            <a:r>
              <a:rPr lang="id-ID" sz="1500" b="1">
                <a:latin typeface="Century Gothic" panose="020B0502020202020204" pitchFamily="34" charset="0"/>
              </a:rPr>
              <a:t>merata </a:t>
            </a:r>
            <a:r>
              <a:rPr lang="en-US" sz="1500" err="1">
                <a:latin typeface="Century Gothic" panose="020B0502020202020204" pitchFamily="34" charset="0"/>
              </a:rPr>
              <a:t>namun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id-ID" sz="1500">
                <a:latin typeface="Century Gothic" panose="020B0502020202020204" pitchFamily="34" charset="0"/>
              </a:rPr>
              <a:t>jumlahnya </a:t>
            </a:r>
            <a:r>
              <a:rPr lang="id-ID" sz="1500" b="1">
                <a:latin typeface="Century Gothic" panose="020B0502020202020204" pitchFamily="34" charset="0"/>
              </a:rPr>
              <a:t>sedikit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en-US" sz="150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C1DB7CC-155A-4F9D-4D17-E53D2F4FF8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2183132"/>
              </p:ext>
            </p:extLst>
          </p:nvPr>
        </p:nvGraphicFramePr>
        <p:xfrm>
          <a:off x="917175" y="1476667"/>
          <a:ext cx="4933119" cy="3904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8966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145298-AB22-4A06-A54A-990130080379}"/>
              </a:ext>
            </a:extLst>
          </p:cNvPr>
          <p:cNvSpPr txBox="1"/>
          <p:nvPr/>
        </p:nvSpPr>
        <p:spPr>
          <a:xfrm>
            <a:off x="153506" y="4615182"/>
            <a:ext cx="40455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Sentimen </a:t>
            </a:r>
            <a:r>
              <a:rPr lang="id-ID" sz="1500" b="1">
                <a:latin typeface="Century Gothic" panose="020B0502020202020204" pitchFamily="34" charset="0"/>
              </a:rPr>
              <a:t>negatif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mendominasi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id-ID" sz="1500">
                <a:latin typeface="Century Gothic" panose="020B0502020202020204" pitchFamily="34" charset="0"/>
              </a:rPr>
              <a:t>secara keseluruhan.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F8185-9155-4B15-9D40-9C41EF305537}"/>
              </a:ext>
            </a:extLst>
          </p:cNvPr>
          <p:cNvSpPr txBox="1"/>
          <p:nvPr/>
        </p:nvSpPr>
        <p:spPr>
          <a:xfrm>
            <a:off x="153506" y="5205600"/>
            <a:ext cx="40455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D</a:t>
            </a:r>
            <a:r>
              <a:rPr lang="en-US" sz="1500" err="1">
                <a:latin typeface="Century Gothic" panose="020B0502020202020204" pitchFamily="34" charset="0"/>
              </a:rPr>
              <a:t>ukungan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positif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>
                <a:latin typeface="Century Gothic" panose="020B0502020202020204" pitchFamily="34" charset="0"/>
              </a:rPr>
              <a:t>yang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cukup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kuat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500">
                <a:latin typeface="Century Gothic" panose="020B0502020202020204" pitchFamily="34" charset="0"/>
              </a:rPr>
              <a:t>di </a:t>
            </a:r>
            <a:r>
              <a:rPr lang="en-US" sz="1500" err="1">
                <a:latin typeface="Century Gothic" panose="020B0502020202020204" pitchFamily="34" charset="0"/>
              </a:rPr>
              <a:t>komunitas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b="1">
                <a:latin typeface="Century Gothic" panose="020B0502020202020204" pitchFamily="34" charset="0"/>
              </a:rPr>
              <a:t>1</a:t>
            </a:r>
            <a:r>
              <a:rPr lang="en-US" sz="1500">
                <a:latin typeface="Century Gothic" panose="020B0502020202020204" pitchFamily="34" charset="0"/>
              </a:rPr>
              <a:t> dan </a:t>
            </a:r>
            <a:r>
              <a:rPr lang="en-US" sz="1500" b="1">
                <a:latin typeface="Century Gothic" panose="020B0502020202020204" pitchFamily="34" charset="0"/>
              </a:rPr>
              <a:t>2</a:t>
            </a:r>
            <a:r>
              <a:rPr lang="en-US" sz="150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70D9E-5991-4116-BA1C-120626E5916E}"/>
              </a:ext>
            </a:extLst>
          </p:cNvPr>
          <p:cNvSpPr txBox="1"/>
          <p:nvPr/>
        </p:nvSpPr>
        <p:spPr>
          <a:xfrm>
            <a:off x="153507" y="5771405"/>
            <a:ext cx="40455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>
                <a:latin typeface="Century Gothic" panose="020B0502020202020204" pitchFamily="34" charset="0"/>
              </a:rPr>
              <a:t>Di </a:t>
            </a:r>
            <a:r>
              <a:rPr lang="en-US" sz="1500" err="1">
                <a:latin typeface="Century Gothic" panose="020B0502020202020204" pitchFamily="34" charset="0"/>
              </a:rPr>
              <a:t>komunitas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b="1">
                <a:latin typeface="Century Gothic" panose="020B0502020202020204" pitchFamily="34" charset="0"/>
              </a:rPr>
              <a:t>5</a:t>
            </a:r>
            <a:r>
              <a:rPr lang="en-US" sz="1500">
                <a:latin typeface="Century Gothic" panose="020B0502020202020204" pitchFamily="34" charset="0"/>
              </a:rPr>
              <a:t> dan </a:t>
            </a:r>
            <a:r>
              <a:rPr lang="en-US" sz="1500" b="1">
                <a:latin typeface="Century Gothic" panose="020B0502020202020204" pitchFamily="34" charset="0"/>
              </a:rPr>
              <a:t>6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banyak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mendapat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kritik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negatif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tanpa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dukungan</a:t>
            </a:r>
            <a:r>
              <a:rPr lang="en-US" sz="1500">
                <a:latin typeface="Century Gothic" panose="020B0502020202020204" pitchFamily="34" charset="0"/>
              </a:rPr>
              <a:t> </a:t>
            </a:r>
            <a:r>
              <a:rPr lang="en-US" sz="1500" err="1">
                <a:latin typeface="Century Gothic" panose="020B0502020202020204" pitchFamily="34" charset="0"/>
              </a:rPr>
              <a:t>positif</a:t>
            </a:r>
            <a:r>
              <a:rPr lang="en-US" sz="150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11944-2FBB-42D4-9DB6-E9A71073B094}"/>
              </a:ext>
            </a:extLst>
          </p:cNvPr>
          <p:cNvSpPr txBox="1"/>
          <p:nvPr/>
        </p:nvSpPr>
        <p:spPr>
          <a:xfrm>
            <a:off x="4073243" y="4599590"/>
            <a:ext cx="40455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Banyak sentimen </a:t>
            </a:r>
            <a:r>
              <a:rPr lang="id-ID" sz="1500" b="1">
                <a:latin typeface="Century Gothic" panose="020B0502020202020204" pitchFamily="34" charset="0"/>
              </a:rPr>
              <a:t>negatif</a:t>
            </a:r>
            <a:r>
              <a:rPr lang="id-ID" sz="1500">
                <a:latin typeface="Century Gothic" panose="020B0502020202020204" pitchFamily="34" charset="0"/>
              </a:rPr>
              <a:t>, terutama di komunitas </a:t>
            </a:r>
            <a:r>
              <a:rPr lang="id-ID" sz="1500" b="1">
                <a:latin typeface="Century Gothic" panose="020B0502020202020204" pitchFamily="34" charset="0"/>
              </a:rPr>
              <a:t>2</a:t>
            </a:r>
            <a:r>
              <a:rPr lang="id-ID" sz="1500">
                <a:latin typeface="Century Gothic" panose="020B0502020202020204" pitchFamily="34" charset="0"/>
              </a:rPr>
              <a:t> dan </a:t>
            </a:r>
            <a:r>
              <a:rPr lang="id-ID" sz="1500" b="1">
                <a:latin typeface="Century Gothic" panose="020B0502020202020204" pitchFamily="34" charset="0"/>
              </a:rPr>
              <a:t>4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DBF2A5-8157-4397-9FC9-28293938A391}"/>
              </a:ext>
            </a:extLst>
          </p:cNvPr>
          <p:cNvSpPr txBox="1"/>
          <p:nvPr/>
        </p:nvSpPr>
        <p:spPr>
          <a:xfrm>
            <a:off x="4073243" y="5217269"/>
            <a:ext cx="404551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Cukup banyak d</a:t>
            </a:r>
            <a:r>
              <a:rPr lang="it-IT" sz="1500">
                <a:latin typeface="Century Gothic" panose="020B0502020202020204" pitchFamily="34" charset="0"/>
              </a:rPr>
              <a:t>ukungan </a:t>
            </a:r>
            <a:r>
              <a:rPr lang="it-IT" sz="1500" b="1">
                <a:latin typeface="Century Gothic" panose="020B0502020202020204" pitchFamily="34" charset="0"/>
              </a:rPr>
              <a:t>positif</a:t>
            </a:r>
            <a:r>
              <a:rPr lang="it-IT" sz="1500">
                <a:latin typeface="Century Gothic" panose="020B0502020202020204" pitchFamily="34" charset="0"/>
              </a:rPr>
              <a:t> di komunitas </a:t>
            </a:r>
            <a:r>
              <a:rPr lang="it-IT" sz="1500" b="1">
                <a:latin typeface="Century Gothic" panose="020B0502020202020204" pitchFamily="34" charset="0"/>
              </a:rPr>
              <a:t>3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9E481-1744-469C-BE9C-2EA992BBCC9C}"/>
              </a:ext>
            </a:extLst>
          </p:cNvPr>
          <p:cNvSpPr txBox="1"/>
          <p:nvPr/>
        </p:nvSpPr>
        <p:spPr>
          <a:xfrm>
            <a:off x="7992981" y="4599590"/>
            <a:ext cx="404551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Sentimen </a:t>
            </a:r>
            <a:r>
              <a:rPr lang="id-ID" sz="1500" b="1">
                <a:latin typeface="Century Gothic" panose="020B0502020202020204" pitchFamily="34" charset="0"/>
              </a:rPr>
              <a:t>negatif</a:t>
            </a:r>
            <a:r>
              <a:rPr lang="id-ID" sz="1500">
                <a:latin typeface="Century Gothic" panose="020B0502020202020204" pitchFamily="34" charset="0"/>
              </a:rPr>
              <a:t> yang paling </a:t>
            </a:r>
            <a:r>
              <a:rPr lang="id-ID" sz="1500" b="1">
                <a:latin typeface="Century Gothic" panose="020B0502020202020204" pitchFamily="34" charset="0"/>
              </a:rPr>
              <a:t>sedikit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22" name="Gambar 21" descr="Sebuah gambar berisi orang, senyum, Wajah manusia, pakaian&#10;&#10;Deskripsi dibuat secara otomatis">
            <a:extLst>
              <a:ext uri="{FF2B5EF4-FFF2-40B4-BE49-F238E27FC236}">
                <a16:creationId xmlns:a16="http://schemas.microsoft.com/office/drawing/2014/main" id="{AFB62F09-8DE2-BDF6-9001-5CEDC536A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23" y="3660553"/>
            <a:ext cx="1097280" cy="830556"/>
          </a:xfrm>
          <a:prstGeom prst="rect">
            <a:avLst/>
          </a:prstGeom>
        </p:spPr>
      </p:pic>
      <p:pic>
        <p:nvPicPr>
          <p:cNvPr id="24" name="Gambar 23" descr="Sebuah gambar berisi Wajah manusia, orang, pakaian, baju&#10;&#10;Deskripsi dibuat secara otomatis">
            <a:extLst>
              <a:ext uri="{FF2B5EF4-FFF2-40B4-BE49-F238E27FC236}">
                <a16:creationId xmlns:a16="http://schemas.microsoft.com/office/drawing/2014/main" id="{AE84C301-44CA-0654-E4D7-2EEC3D174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60" y="3660081"/>
            <a:ext cx="1097280" cy="830556"/>
          </a:xfrm>
          <a:prstGeom prst="rect">
            <a:avLst/>
          </a:prstGeom>
        </p:spPr>
      </p:pic>
      <p:pic>
        <p:nvPicPr>
          <p:cNvPr id="26" name="Gambar 25" descr="Sebuah gambar berisi Wajah manusia, orang, senyum, pakaian&#10;&#10;Deskripsi dibuat secara otomatis">
            <a:extLst>
              <a:ext uri="{FF2B5EF4-FFF2-40B4-BE49-F238E27FC236}">
                <a16:creationId xmlns:a16="http://schemas.microsoft.com/office/drawing/2014/main" id="{34BCAC9C-4E95-2D1F-527D-013FC4C5B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097" y="3660081"/>
            <a:ext cx="1097280" cy="8305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4EDCB5-5659-471F-8C3D-9D6E261B97B7}"/>
              </a:ext>
            </a:extLst>
          </p:cNvPr>
          <p:cNvSpPr txBox="1"/>
          <p:nvPr/>
        </p:nvSpPr>
        <p:spPr>
          <a:xfrm>
            <a:off x="8118756" y="5185775"/>
            <a:ext cx="39197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Dukungan </a:t>
            </a:r>
            <a:r>
              <a:rPr lang="id-ID" sz="1500" b="1">
                <a:latin typeface="Century Gothic" panose="020B0502020202020204" pitchFamily="34" charset="0"/>
              </a:rPr>
              <a:t>positif</a:t>
            </a:r>
            <a:r>
              <a:rPr lang="id-ID" sz="1500">
                <a:latin typeface="Century Gothic" panose="020B0502020202020204" pitchFamily="34" charset="0"/>
              </a:rPr>
              <a:t> yang lebih </a:t>
            </a:r>
            <a:r>
              <a:rPr lang="id-ID" sz="1500" b="1">
                <a:latin typeface="Century Gothic" panose="020B0502020202020204" pitchFamily="34" charset="0"/>
              </a:rPr>
              <a:t>rendah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C9722AC5-8C0C-1A6E-526B-997314E86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413346"/>
              </p:ext>
            </p:extLst>
          </p:nvPr>
        </p:nvGraphicFramePr>
        <p:xfrm>
          <a:off x="1101090" y="1634457"/>
          <a:ext cx="9989819" cy="192481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91281">
                  <a:extLst>
                    <a:ext uri="{9D8B030D-6E8A-4147-A177-3AD203B41FA5}">
                      <a16:colId xmlns:a16="http://schemas.microsoft.com/office/drawing/2014/main" val="3077009523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2995313468"/>
                    </a:ext>
                  </a:extLst>
                </a:gridCol>
                <a:gridCol w="1555422">
                  <a:extLst>
                    <a:ext uri="{9D8B030D-6E8A-4147-A177-3AD203B41FA5}">
                      <a16:colId xmlns:a16="http://schemas.microsoft.com/office/drawing/2014/main" val="2409896668"/>
                    </a:ext>
                  </a:extLst>
                </a:gridCol>
                <a:gridCol w="1489435">
                  <a:extLst>
                    <a:ext uri="{9D8B030D-6E8A-4147-A177-3AD203B41FA5}">
                      <a16:colId xmlns:a16="http://schemas.microsoft.com/office/drawing/2014/main" val="3102131637"/>
                    </a:ext>
                  </a:extLst>
                </a:gridCol>
                <a:gridCol w="1404594">
                  <a:extLst>
                    <a:ext uri="{9D8B030D-6E8A-4147-A177-3AD203B41FA5}">
                      <a16:colId xmlns:a16="http://schemas.microsoft.com/office/drawing/2014/main" val="905189244"/>
                    </a:ext>
                  </a:extLst>
                </a:gridCol>
                <a:gridCol w="1329180">
                  <a:extLst>
                    <a:ext uri="{9D8B030D-6E8A-4147-A177-3AD203B41FA5}">
                      <a16:colId xmlns:a16="http://schemas.microsoft.com/office/drawing/2014/main" val="1312068146"/>
                    </a:ext>
                  </a:extLst>
                </a:gridCol>
                <a:gridCol w="1305886">
                  <a:extLst>
                    <a:ext uri="{9D8B030D-6E8A-4147-A177-3AD203B41FA5}">
                      <a16:colId xmlns:a16="http://schemas.microsoft.com/office/drawing/2014/main" val="372304069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Komunitas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Paslon 1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Paslon 2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Paslon 3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77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Negatif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Positif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Negatif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Positif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Negatif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b="1" kern="100">
                          <a:effectLst/>
                          <a:latin typeface="Century Gothic" panose="020B0502020202020204" pitchFamily="34" charset="0"/>
                        </a:rPr>
                        <a:t>Positif</a:t>
                      </a:r>
                      <a:endParaRPr lang="en-US" sz="20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453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2.259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1.706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66450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1.188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586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1.286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249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70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193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1827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199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180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689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523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7277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128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22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806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290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88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79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1935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1.090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08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466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600" kern="100">
                          <a:effectLst/>
                          <a:latin typeface="Century Gothic" panose="020B0502020202020204" pitchFamily="34" charset="0"/>
                        </a:rPr>
                        <a:t>0</a:t>
                      </a:r>
                      <a:endParaRPr lang="en-US" sz="200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369172"/>
                  </a:ext>
                </a:extLst>
              </a:tr>
            </a:tbl>
          </a:graphicData>
        </a:graphic>
      </p:graphicFrame>
      <p:sp>
        <p:nvSpPr>
          <p:cNvPr id="7" name="TextBox 17">
            <a:extLst>
              <a:ext uri="{FF2B5EF4-FFF2-40B4-BE49-F238E27FC236}">
                <a16:creationId xmlns:a16="http://schemas.microsoft.com/office/drawing/2014/main" id="{051F36A3-77FD-F1B8-2733-90BB417AEC87}"/>
              </a:ext>
            </a:extLst>
          </p:cNvPr>
          <p:cNvSpPr txBox="1"/>
          <p:nvPr/>
        </p:nvSpPr>
        <p:spPr>
          <a:xfrm>
            <a:off x="3899031" y="1163387"/>
            <a:ext cx="51727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Sebaran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en-US" sz="1500" b="1" err="1">
                <a:latin typeface="Century Gothic" panose="020B0502020202020204" pitchFamily="34" charset="0"/>
              </a:rPr>
              <a:t>Sentimen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Setiap </a:t>
            </a:r>
            <a:r>
              <a:rPr lang="en-US" sz="1500" b="1" err="1">
                <a:latin typeface="Century Gothic" panose="020B0502020202020204" pitchFamily="34" charset="0"/>
              </a:rPr>
              <a:t>Paslon</a:t>
            </a:r>
            <a:r>
              <a:rPr lang="en-US" sz="1500" b="1">
                <a:latin typeface="Century Gothic" panose="020B0502020202020204" pitchFamily="34" charset="0"/>
              </a:rPr>
              <a:t> pada </a:t>
            </a:r>
            <a:r>
              <a:rPr lang="en-US" sz="1500" b="1" err="1">
                <a:latin typeface="Century Gothic" panose="020B0502020202020204" pitchFamily="34" charset="0"/>
              </a:rPr>
              <a:t>Komunitas</a:t>
            </a:r>
            <a:endParaRPr lang="id-ID" sz="15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0" grpId="0"/>
      <p:bldP spid="21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0B8631-AB58-492B-B99B-9152D6D718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281810"/>
              </p:ext>
            </p:extLst>
          </p:nvPr>
        </p:nvGraphicFramePr>
        <p:xfrm>
          <a:off x="2438400" y="1060629"/>
          <a:ext cx="73152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045DA8-1406-4E31-B643-6C24DF76F8EE}"/>
              </a:ext>
            </a:extLst>
          </p:cNvPr>
          <p:cNvSpPr txBox="1"/>
          <p:nvPr/>
        </p:nvSpPr>
        <p:spPr>
          <a:xfrm>
            <a:off x="2438400" y="4947921"/>
            <a:ext cx="295340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Konten dengan </a:t>
            </a:r>
            <a:r>
              <a:rPr lang="id-ID" sz="1500" b="1">
                <a:latin typeface="Century Gothic" panose="020B0502020202020204" pitchFamily="34" charset="0"/>
              </a:rPr>
              <a:t>label </a:t>
            </a:r>
            <a:r>
              <a:rPr lang="id-ID" sz="1500" b="1" err="1">
                <a:latin typeface="Century Gothic" panose="020B0502020202020204" pitchFamily="34" charset="0"/>
              </a:rPr>
              <a:t>negatf</a:t>
            </a:r>
            <a:r>
              <a:rPr lang="id-ID" sz="1500" b="1">
                <a:latin typeface="Century Gothic" panose="020B0502020202020204" pitchFamily="34" charset="0"/>
              </a:rPr>
              <a:t> </a:t>
            </a:r>
            <a:r>
              <a:rPr lang="id-ID" sz="1500">
                <a:latin typeface="Century Gothic" panose="020B0502020202020204" pitchFamily="34" charset="0"/>
              </a:rPr>
              <a:t>pada </a:t>
            </a:r>
            <a:r>
              <a:rPr lang="id-ID" sz="1500" b="1" err="1">
                <a:latin typeface="Century Gothic" panose="020B0502020202020204" pitchFamily="34" charset="0"/>
              </a:rPr>
              <a:t>paslon</a:t>
            </a:r>
            <a:r>
              <a:rPr lang="id-ID" sz="1500" b="1">
                <a:latin typeface="Century Gothic" panose="020B0502020202020204" pitchFamily="34" charset="0"/>
              </a:rPr>
              <a:t> 1</a:t>
            </a:r>
            <a:r>
              <a:rPr lang="id-ID" sz="1500">
                <a:latin typeface="Century Gothic" panose="020B0502020202020204" pitchFamily="34" charset="0"/>
              </a:rPr>
              <a:t> dan </a:t>
            </a:r>
            <a:r>
              <a:rPr lang="id-ID" sz="1500" b="1">
                <a:latin typeface="Century Gothic" panose="020B0502020202020204" pitchFamily="34" charset="0"/>
              </a:rPr>
              <a:t>2</a:t>
            </a:r>
            <a:r>
              <a:rPr lang="id-ID" sz="1500">
                <a:latin typeface="Century Gothic" panose="020B0502020202020204" pitchFamily="34" charset="0"/>
              </a:rPr>
              <a:t> didominasi oleh akun bot.</a:t>
            </a:r>
            <a:endParaRPr lang="id-ID" sz="1500" b="1"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4C74C-C613-4862-9E49-7125E71B3A4F}"/>
              </a:ext>
            </a:extLst>
          </p:cNvPr>
          <p:cNvSpPr txBox="1"/>
          <p:nvPr/>
        </p:nvSpPr>
        <p:spPr>
          <a:xfrm>
            <a:off x="6800194" y="4947921"/>
            <a:ext cx="295340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Konten dengan </a:t>
            </a:r>
            <a:r>
              <a:rPr lang="id-ID" sz="1500" b="1">
                <a:latin typeface="Century Gothic" panose="020B0502020202020204" pitchFamily="34" charset="0"/>
              </a:rPr>
              <a:t>label positif </a:t>
            </a:r>
            <a:r>
              <a:rPr lang="id-ID" sz="1500">
                <a:latin typeface="Century Gothic" panose="020B0502020202020204" pitchFamily="34" charset="0"/>
              </a:rPr>
              <a:t>pada </a:t>
            </a:r>
            <a:r>
              <a:rPr lang="id-ID" sz="1500" b="1" err="1">
                <a:latin typeface="Century Gothic" panose="020B0502020202020204" pitchFamily="34" charset="0"/>
              </a:rPr>
              <a:t>paslon</a:t>
            </a:r>
            <a:r>
              <a:rPr lang="id-ID" sz="1500" b="1">
                <a:latin typeface="Century Gothic" panose="020B0502020202020204" pitchFamily="34" charset="0"/>
              </a:rPr>
              <a:t> 3</a:t>
            </a:r>
            <a:r>
              <a:rPr lang="id-ID" sz="1500">
                <a:latin typeface="Century Gothic" panose="020B0502020202020204" pitchFamily="34" charset="0"/>
              </a:rPr>
              <a:t> didominasi oleh akun bot.</a:t>
            </a:r>
            <a:endParaRPr lang="id-ID" sz="15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34667B-F89A-4523-905E-2F2B8ADCE6A6}"/>
              </a:ext>
            </a:extLst>
          </p:cNvPr>
          <p:cNvSpPr txBox="1">
            <a:spLocks/>
          </p:cNvSpPr>
          <p:nvPr/>
        </p:nvSpPr>
        <p:spPr>
          <a:xfrm>
            <a:off x="1524000" y="2052014"/>
            <a:ext cx="9144000" cy="2753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err="1">
                <a:latin typeface="Century Gothic" panose="020B0502020202020204" pitchFamily="34" charset="0"/>
              </a:rPr>
              <a:t>Latar</a:t>
            </a:r>
            <a:r>
              <a:rPr lang="en-US" sz="5000" b="1">
                <a:latin typeface="Century Gothic" panose="020B0502020202020204" pitchFamily="34" charset="0"/>
              </a:rPr>
              <a:t> </a:t>
            </a:r>
            <a:r>
              <a:rPr lang="en-US" sz="5000" b="1" err="1">
                <a:latin typeface="Century Gothic" panose="020B0502020202020204" pitchFamily="34" charset="0"/>
              </a:rPr>
              <a:t>Belakang</a:t>
            </a:r>
            <a:endParaRPr lang="en-US" sz="5000" b="1">
              <a:latin typeface="Century Gothic" panose="020B0502020202020204" pitchFamily="34" charset="0"/>
            </a:endParaRPr>
          </a:p>
        </p:txBody>
      </p:sp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38331D3B-D927-CB9B-1B6C-1E2FB158C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31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E0B8631-AB58-492B-B99B-9152D6D718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515448"/>
              </p:ext>
            </p:extLst>
          </p:nvPr>
        </p:nvGraphicFramePr>
        <p:xfrm>
          <a:off x="3216000" y="1431886"/>
          <a:ext cx="5760000" cy="3994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B045DA8-1406-4E31-B643-6C24DF76F8EE}"/>
              </a:ext>
            </a:extLst>
          </p:cNvPr>
          <p:cNvSpPr txBox="1"/>
          <p:nvPr/>
        </p:nvSpPr>
        <p:spPr>
          <a:xfrm>
            <a:off x="3216001" y="5426114"/>
            <a:ext cx="575999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>
                <a:latin typeface="Century Gothic" panose="020B0502020202020204" pitchFamily="34" charset="0"/>
              </a:rPr>
              <a:t>Model </a:t>
            </a:r>
            <a:r>
              <a:rPr lang="id-ID" sz="1500" b="1">
                <a:latin typeface="Century Gothic" panose="020B0502020202020204" pitchFamily="34" charset="0"/>
              </a:rPr>
              <a:t>SVM</a:t>
            </a:r>
            <a:r>
              <a:rPr lang="id-ID" sz="1500">
                <a:latin typeface="Century Gothic" panose="020B0502020202020204" pitchFamily="34" charset="0"/>
              </a:rPr>
              <a:t> lebih </a:t>
            </a:r>
            <a:r>
              <a:rPr lang="id-ID" sz="1500" b="1">
                <a:latin typeface="Century Gothic" panose="020B0502020202020204" pitchFamily="34" charset="0"/>
              </a:rPr>
              <a:t>unggul</a:t>
            </a:r>
            <a:r>
              <a:rPr lang="id-ID" sz="1500">
                <a:latin typeface="Century Gothic" panose="020B0502020202020204" pitchFamily="34" charset="0"/>
              </a:rPr>
              <a:t> dibandingkan model </a:t>
            </a:r>
            <a:r>
              <a:rPr lang="id-ID" sz="1500" err="1">
                <a:latin typeface="Century Gothic" panose="020B0502020202020204" pitchFamily="34" charset="0"/>
              </a:rPr>
              <a:t>Naive</a:t>
            </a:r>
            <a:r>
              <a:rPr lang="id-ID" sz="1500">
                <a:latin typeface="Century Gothic" panose="020B0502020202020204" pitchFamily="34" charset="0"/>
              </a:rPr>
              <a:t> </a:t>
            </a:r>
            <a:r>
              <a:rPr lang="id-ID" sz="1500" err="1">
                <a:latin typeface="Century Gothic" panose="020B0502020202020204" pitchFamily="34" charset="0"/>
              </a:rPr>
              <a:t>Bayes</a:t>
            </a:r>
            <a:r>
              <a:rPr lang="id-ID" sz="1500">
                <a:latin typeface="Century Gothic" panose="020B0502020202020204" pitchFamily="34" charset="0"/>
              </a:rPr>
              <a:t>.</a:t>
            </a:r>
            <a:endParaRPr lang="id-ID" sz="15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3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34667B-F89A-4523-905E-2F2B8ADCE6A6}"/>
              </a:ext>
            </a:extLst>
          </p:cNvPr>
          <p:cNvSpPr txBox="1">
            <a:spLocks/>
          </p:cNvSpPr>
          <p:nvPr/>
        </p:nvSpPr>
        <p:spPr>
          <a:xfrm>
            <a:off x="1524000" y="2052014"/>
            <a:ext cx="9144000" cy="2753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err="1">
                <a:latin typeface="Century Gothic" panose="020B0502020202020204" pitchFamily="34" charset="0"/>
              </a:rPr>
              <a:t>Rekomendasi</a:t>
            </a:r>
            <a:endParaRPr lang="en-US" sz="5000" b="1">
              <a:latin typeface="Century Gothic" panose="020B0502020202020204" pitchFamily="34" charset="0"/>
            </a:endParaRPr>
          </a:p>
        </p:txBody>
      </p:sp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4A0E7011-6DC6-DC52-290E-995D77441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BB87FEF-40DC-02E4-CA69-A6B64D04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3CF2700A-739A-BEE5-CAD7-802A56353F72}"/>
              </a:ext>
            </a:extLst>
          </p:cNvPr>
          <p:cNvSpPr txBox="1"/>
          <p:nvPr/>
        </p:nvSpPr>
        <p:spPr>
          <a:xfrm>
            <a:off x="121023" y="3436591"/>
            <a:ext cx="40386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P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engawasan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dan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regulasi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penggunaan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bot </a:t>
            </a:r>
            <a:r>
              <a:rPr lang="en-ID" sz="1500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maupun</a:t>
            </a:r>
            <a:r>
              <a:rPr lang="en-ID" sz="1500" b="1" i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influencer</a:t>
            </a:r>
            <a:endParaRPr lang="en-ID" sz="1500" b="1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49E585C3-9E4E-C899-77DD-7A0FDA66186D}"/>
              </a:ext>
            </a:extLst>
          </p:cNvPr>
          <p:cNvSpPr txBox="1"/>
          <p:nvPr/>
        </p:nvSpPr>
        <p:spPr>
          <a:xfrm>
            <a:off x="29395" y="4059910"/>
            <a:ext cx="41302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500" b="1" kern="0">
                <a:latin typeface="Century Gothic" panose="020B0502020202020204" pitchFamily="34" charset="0"/>
                <a:ea typeface="Times New Roman" panose="02020603050405020304" pitchFamily="18" charset="0"/>
              </a:rPr>
              <a:t>I</a:t>
            </a:r>
            <a:r>
              <a:rPr lang="en-ID" sz="1500" b="1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ntervensi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terhadap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konten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 yang </a:t>
            </a:r>
            <a:r>
              <a:rPr lang="en-ID" sz="1500" b="1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sensitif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  <a:r>
              <a:rPr lang="en-ID" sz="1500" b="1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berbahaya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  <a:r>
              <a:rPr lang="en-ID" sz="1500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atau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memuat</a:t>
            </a:r>
            <a:r>
              <a:rPr lang="en-ID" sz="1500" kern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informasi</a:t>
            </a:r>
            <a:r>
              <a:rPr lang="en-ID" sz="1500" b="1" kern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latin typeface="Century Gothic" panose="020B0502020202020204" pitchFamily="34" charset="0"/>
                <a:ea typeface="Times New Roman" panose="02020603050405020304" pitchFamily="18" charset="0"/>
              </a:rPr>
              <a:t>palsu</a:t>
            </a:r>
            <a:r>
              <a:rPr lang="en-ID" sz="1500" b="1" kern="0"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  <a:endParaRPr lang="en-US" sz="1500" b="1">
              <a:latin typeface="Century Gothic" panose="020B0502020202020204" pitchFamily="34" charset="0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59A820AD-8839-9D68-0759-586A70906678}"/>
              </a:ext>
            </a:extLst>
          </p:cNvPr>
          <p:cNvSpPr txBox="1"/>
          <p:nvPr/>
        </p:nvSpPr>
        <p:spPr>
          <a:xfrm>
            <a:off x="-478813" y="2558402"/>
            <a:ext cx="4930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Pemerintah</a:t>
            </a:r>
            <a:endParaRPr lang="en-ID" b="1" i="1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A4418ABA-74A7-C327-F1B1-8760373E7527}"/>
              </a:ext>
            </a:extLst>
          </p:cNvPr>
          <p:cNvSpPr txBox="1"/>
          <p:nvPr/>
        </p:nvSpPr>
        <p:spPr>
          <a:xfrm>
            <a:off x="4232239" y="2590302"/>
            <a:ext cx="340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Kandidat</a:t>
            </a:r>
            <a:r>
              <a:rPr lang="en-ID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dan </a:t>
            </a:r>
            <a:endParaRPr lang="id-ID" b="1" kern="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ID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Tim </a:t>
            </a:r>
            <a:r>
              <a:rPr lang="en-ID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Kampanye</a:t>
            </a:r>
            <a:endParaRPr lang="en-ID" b="1" i="1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C5460414-4F38-1581-95E3-348CBB83519E}"/>
              </a:ext>
            </a:extLst>
          </p:cNvPr>
          <p:cNvSpPr txBox="1"/>
          <p:nvPr/>
        </p:nvSpPr>
        <p:spPr>
          <a:xfrm>
            <a:off x="4392259" y="3445232"/>
            <a:ext cx="34030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Tim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kampanye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paslon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3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harus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lebih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menggencarkan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upayanya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dalam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branding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karena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kalah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dibahas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daripada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paslon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1</a:t>
            </a:r>
            <a:r>
              <a:rPr lang="id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dan</a:t>
            </a:r>
            <a:r>
              <a:rPr lang="id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2.</a:t>
            </a:r>
            <a:endParaRPr lang="en-ID" sz="1500" b="1" i="1" kern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3C89969-D525-DB26-3481-5D782FF4F05A}"/>
              </a:ext>
            </a:extLst>
          </p:cNvPr>
          <p:cNvSpPr txBox="1"/>
          <p:nvPr/>
        </p:nvSpPr>
        <p:spPr>
          <a:xfrm>
            <a:off x="8008169" y="2654241"/>
            <a:ext cx="3774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Masyarakat</a:t>
            </a:r>
            <a:endParaRPr lang="en-ID" b="1" i="1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9640C4B4-B528-25EB-B0EA-D418A82A18F0}"/>
              </a:ext>
            </a:extLst>
          </p:cNvPr>
          <p:cNvSpPr txBox="1"/>
          <p:nvPr/>
        </p:nvSpPr>
        <p:spPr>
          <a:xfrm>
            <a:off x="8008169" y="3479569"/>
            <a:ext cx="377413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S</a:t>
            </a:r>
            <a:r>
              <a:rPr lang="en-ID" sz="1500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elektif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dalam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merespon</a:t>
            </a:r>
            <a:r>
              <a:rPr lang="en-ID" sz="1500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konten</a:t>
            </a:r>
            <a:r>
              <a:rPr lang="en-ID" sz="1500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agar </a:t>
            </a:r>
            <a:r>
              <a:rPr lang="en-ID" sz="1500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tidak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termakan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hoax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dan </a:t>
            </a:r>
            <a:r>
              <a:rPr lang="en-ID" sz="1500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konten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yang </a:t>
            </a:r>
            <a:r>
              <a:rPr lang="en-ID" sz="1500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mengarahkan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ke</a:t>
            </a:r>
            <a:r>
              <a:rPr lang="en-ID" sz="1500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hal</a:t>
            </a:r>
            <a:r>
              <a:rPr lang="en-ID" sz="1500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negatif</a:t>
            </a:r>
            <a:r>
              <a:rPr lang="id-ID" sz="1500" b="1" kern="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  <a:endParaRPr lang="en-ID" sz="1500" b="1" i="1" kern="0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D2914308-3E4F-BDE4-F2F8-EEAB982DEA52}"/>
              </a:ext>
            </a:extLst>
          </p:cNvPr>
          <p:cNvSpPr txBox="1"/>
          <p:nvPr/>
        </p:nvSpPr>
        <p:spPr>
          <a:xfrm>
            <a:off x="121023" y="4701940"/>
            <a:ext cx="40968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P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engawasan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ketat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pada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sosial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media </a:t>
            </a:r>
            <a:r>
              <a:rPr lang="en-ID" sz="1500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tetapi</a:t>
            </a:r>
            <a:r>
              <a:rPr lang="en-ID" sz="15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tetap</a:t>
            </a:r>
            <a:r>
              <a:rPr lang="en-ID" sz="15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memperhatikan</a:t>
            </a:r>
            <a:r>
              <a:rPr lang="en-ID" sz="15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hak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privasi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dan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kebebasan</a:t>
            </a:r>
            <a:r>
              <a:rPr lang="en-ID" sz="1500" b="1" kern="0" dirty="0"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dirty="0" err="1">
                <a:latin typeface="Century Gothic" panose="020B0502020202020204" pitchFamily="34" charset="0"/>
                <a:ea typeface="Times New Roman" panose="02020603050405020304" pitchFamily="18" charset="0"/>
              </a:rPr>
              <a:t>berekspresi</a:t>
            </a:r>
            <a:endParaRPr lang="en-US" sz="1500" b="1" dirty="0"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63DD5-93E4-86AF-F6E3-848D870077CF}"/>
              </a:ext>
            </a:extLst>
          </p:cNvPr>
          <p:cNvSpPr txBox="1"/>
          <p:nvPr/>
        </p:nvSpPr>
        <p:spPr>
          <a:xfrm>
            <a:off x="4392259" y="4595464"/>
            <a:ext cx="34030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Tim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kampanye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paslon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1</a:t>
            </a:r>
            <a:r>
              <a:rPr lang="id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dan 2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,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diperlukan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bot management 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dan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konten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edukatif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untuk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mengurangi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dampak</a:t>
            </a:r>
            <a:r>
              <a:rPr lang="en-ID" sz="1500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sentimen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lang="en-ID" sz="1500" b="1" kern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negatif</a:t>
            </a:r>
            <a:r>
              <a:rPr lang="en-ID" sz="1500" b="1" kern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.</a:t>
            </a:r>
            <a:endParaRPr lang="en-ID" sz="1500" b="1" i="1" kern="0"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7" name="Gambar 16" descr="Sebuah gambar berisi deasin, ilustrasi&#10;&#10;Deskripsi dibuat secara otomatis dengan tingkat keyakinan rendah">
            <a:extLst>
              <a:ext uri="{FF2B5EF4-FFF2-40B4-BE49-F238E27FC236}">
                <a16:creationId xmlns:a16="http://schemas.microsoft.com/office/drawing/2014/main" id="{021CF595-94E0-94AD-8E9F-E23BEA2EF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44" y="1857760"/>
            <a:ext cx="731520" cy="731520"/>
          </a:xfrm>
          <a:prstGeom prst="rect">
            <a:avLst/>
          </a:prstGeom>
        </p:spPr>
      </p:pic>
      <p:pic>
        <p:nvPicPr>
          <p:cNvPr id="19" name="Gambar 18" descr="Sebuah gambar berisi kartun, seni, siluet &#10;&#10;Deskripsi dibuat secara otomatis">
            <a:extLst>
              <a:ext uri="{FF2B5EF4-FFF2-40B4-BE49-F238E27FC236}">
                <a16:creationId xmlns:a16="http://schemas.microsoft.com/office/drawing/2014/main" id="{C2C56EB2-60DA-4A78-60FB-6F5E33182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45" y="1487537"/>
            <a:ext cx="1231302" cy="1231302"/>
          </a:xfrm>
          <a:prstGeom prst="rect">
            <a:avLst/>
          </a:prstGeom>
        </p:spPr>
      </p:pic>
      <p:pic>
        <p:nvPicPr>
          <p:cNvPr id="21" name="Gambar 20" descr="Sebuah gambar berisi lingkaran, Simetri, seni, cuplikan layar&#10;&#10;Deskripsi dibuat secara otomatis">
            <a:extLst>
              <a:ext uri="{FF2B5EF4-FFF2-40B4-BE49-F238E27FC236}">
                <a16:creationId xmlns:a16="http://schemas.microsoft.com/office/drawing/2014/main" id="{CB082305-2BFE-CFBD-18CA-C40C70CBDF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70"/>
          <a:stretch/>
        </p:blipFill>
        <p:spPr>
          <a:xfrm>
            <a:off x="8988607" y="1431225"/>
            <a:ext cx="1809279" cy="13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6" grpId="0"/>
      <p:bldP spid="23" grpId="0"/>
      <p:bldP spid="26" grpId="0"/>
      <p:bldP spid="4" grpId="0"/>
      <p:bldP spid="7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dotted sphere&#10;&#10;Description automatically generated">
            <a:extLst>
              <a:ext uri="{FF2B5EF4-FFF2-40B4-BE49-F238E27FC236}">
                <a16:creationId xmlns:a16="http://schemas.microsoft.com/office/drawing/2014/main" id="{7EBDA123-A5D2-08FC-E5DF-8287AB22A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-182880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AEF1F-0DD6-E845-D156-8984AA407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23524"/>
            <a:ext cx="9144000" cy="2387600"/>
          </a:xfrm>
        </p:spPr>
        <p:txBody>
          <a:bodyPr/>
          <a:lstStyle/>
          <a:p>
            <a:r>
              <a:rPr lang="en-US" b="1" err="1">
                <a:latin typeface="Century Gothic" panose="020B0502020202020204" pitchFamily="34" charset="0"/>
              </a:rPr>
              <a:t>Terima</a:t>
            </a:r>
            <a:r>
              <a:rPr lang="en-US" b="1">
                <a:latin typeface="Century Gothic" panose="020B0502020202020204" pitchFamily="34" charset="0"/>
              </a:rPr>
              <a:t> Kasih</a:t>
            </a:r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AF816AC-0ACF-4483-3966-0D0C9BF28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pic>
        <p:nvPicPr>
          <p:cNvPr id="9" name="Picture 8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3DBFCC16-FAB4-F82E-7586-D48E9326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-1128681"/>
            <a:ext cx="3032760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303E6D32-8FB8-7BC1-1EC7-F07C114FD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7B83838-59B2-43AF-97FF-708D1F0122F0}"/>
              </a:ext>
            </a:extLst>
          </p:cNvPr>
          <p:cNvSpPr txBox="1">
            <a:spLocks/>
          </p:cNvSpPr>
          <p:nvPr/>
        </p:nvSpPr>
        <p:spPr>
          <a:xfrm>
            <a:off x="467185" y="2572186"/>
            <a:ext cx="5008180" cy="1245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1800">
                <a:latin typeface="Century Gothic" panose="020B0502020202020204" pitchFamily="34" charset="0"/>
              </a:rPr>
              <a:t>Intensitas kampanye di media sosial mengakibatkan fenomena </a:t>
            </a:r>
            <a:r>
              <a:rPr lang="id-ID" sz="1800" b="1">
                <a:latin typeface="Century Gothic" panose="020B0502020202020204" pitchFamily="34" charset="0"/>
              </a:rPr>
              <a:t>segregasi kelompok</a:t>
            </a:r>
            <a:r>
              <a:rPr lang="id-ID" sz="1800">
                <a:latin typeface="Century Gothic" panose="020B0502020202020204" pitchFamily="34" charset="0"/>
              </a:rPr>
              <a:t> berdasarkan </a:t>
            </a:r>
            <a:r>
              <a:rPr lang="id-ID" sz="1800" b="1">
                <a:latin typeface="Century Gothic" panose="020B0502020202020204" pitchFamily="34" charset="0"/>
              </a:rPr>
              <a:t>afiliasi politik </a:t>
            </a:r>
            <a:r>
              <a:rPr lang="id-ID" sz="1800">
                <a:latin typeface="Century Gothic" panose="020B0502020202020204" pitchFamily="34" charset="0"/>
              </a:rPr>
              <a:t>yang dikenal sebagai </a:t>
            </a:r>
            <a:r>
              <a:rPr lang="id-ID" sz="1800" b="1" i="1" err="1">
                <a:latin typeface="Century Gothic" panose="020B0502020202020204" pitchFamily="34" charset="0"/>
              </a:rPr>
              <a:t>Echo</a:t>
            </a:r>
            <a:r>
              <a:rPr lang="id-ID" sz="1800" b="1" i="1">
                <a:latin typeface="Century Gothic" panose="020B0502020202020204" pitchFamily="34" charset="0"/>
              </a:rPr>
              <a:t> </a:t>
            </a:r>
            <a:r>
              <a:rPr lang="id-ID" sz="1800" b="1" i="1" err="1">
                <a:latin typeface="Century Gothic" panose="020B0502020202020204" pitchFamily="34" charset="0"/>
              </a:rPr>
              <a:t>Chambers</a:t>
            </a:r>
            <a:r>
              <a:rPr lang="id-ID" sz="1800">
                <a:latin typeface="Century Gothic" panose="020B0502020202020204" pitchFamily="34" charset="0"/>
              </a:rPr>
              <a:t>.</a:t>
            </a:r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34667B-F89A-4523-905E-2F2B8ADCE6A6}"/>
              </a:ext>
            </a:extLst>
          </p:cNvPr>
          <p:cNvSpPr txBox="1">
            <a:spLocks/>
          </p:cNvSpPr>
          <p:nvPr/>
        </p:nvSpPr>
        <p:spPr>
          <a:xfrm>
            <a:off x="790903" y="1339067"/>
            <a:ext cx="10610192" cy="530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1800" err="1">
                <a:latin typeface="Century Gothic" panose="020B0502020202020204" pitchFamily="34" charset="0"/>
              </a:rPr>
              <a:t>Pilpres</a:t>
            </a:r>
            <a:r>
              <a:rPr lang="id-ID" sz="1800">
                <a:latin typeface="Century Gothic" panose="020B0502020202020204" pitchFamily="34" charset="0"/>
              </a:rPr>
              <a:t> Indonesia tahun 2019 telah menjadi tonggak awal </a:t>
            </a:r>
            <a:endParaRPr lang="en-US" sz="1800">
              <a:latin typeface="Century Gothic" panose="020B0502020202020204" pitchFamily="34" charset="0"/>
            </a:endParaRPr>
          </a:p>
          <a:p>
            <a:pPr algn="ctr"/>
            <a:r>
              <a:rPr lang="id-ID" sz="1800">
                <a:latin typeface="Century Gothic" panose="020B0502020202020204" pitchFamily="34" charset="0"/>
              </a:rPr>
              <a:t>penggunaan </a:t>
            </a:r>
            <a:r>
              <a:rPr lang="id-ID" sz="1800" b="1" i="1">
                <a:latin typeface="Century Gothic" panose="020B0502020202020204" pitchFamily="34" charset="0"/>
              </a:rPr>
              <a:t>platform</a:t>
            </a:r>
            <a:r>
              <a:rPr lang="id-ID" sz="1800" b="1">
                <a:latin typeface="Century Gothic" panose="020B0502020202020204" pitchFamily="34" charset="0"/>
              </a:rPr>
              <a:t> media sosial </a:t>
            </a:r>
            <a:r>
              <a:rPr lang="id-ID" sz="1800">
                <a:latin typeface="Century Gothic" panose="020B0502020202020204" pitchFamily="34" charset="0"/>
              </a:rPr>
              <a:t>dalam </a:t>
            </a:r>
            <a:r>
              <a:rPr lang="id-ID" sz="1800" b="1">
                <a:latin typeface="Century Gothic" panose="020B0502020202020204" pitchFamily="34" charset="0"/>
              </a:rPr>
              <a:t>kampanye.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7FFBF-4ACD-41E4-BFFD-C4B09236B777}"/>
              </a:ext>
            </a:extLst>
          </p:cNvPr>
          <p:cNvSpPr txBox="1"/>
          <p:nvPr/>
        </p:nvSpPr>
        <p:spPr>
          <a:xfrm>
            <a:off x="6737130" y="2730840"/>
            <a:ext cx="5008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>
                <a:latin typeface="Century Gothic" panose="020B0502020202020204" pitchFamily="34" charset="0"/>
              </a:rPr>
              <a:t>Hal tersebut berpotensi mempengaruhi </a:t>
            </a:r>
            <a:r>
              <a:rPr lang="id-ID" b="1">
                <a:latin typeface="Century Gothic" panose="020B0502020202020204" pitchFamily="34" charset="0"/>
              </a:rPr>
              <a:t>opini publik </a:t>
            </a:r>
            <a:r>
              <a:rPr lang="id-ID">
                <a:latin typeface="Century Gothic" panose="020B0502020202020204" pitchFamily="34" charset="0"/>
              </a:rPr>
              <a:t>dan </a:t>
            </a:r>
            <a:r>
              <a:rPr lang="id-ID" b="1">
                <a:latin typeface="Century Gothic" panose="020B0502020202020204" pitchFamily="34" charset="0"/>
              </a:rPr>
              <a:t>preferensi </a:t>
            </a:r>
            <a:r>
              <a:rPr lang="id-ID" b="1" err="1">
                <a:latin typeface="Century Gothic" panose="020B0502020202020204" pitchFamily="34" charset="0"/>
              </a:rPr>
              <a:t>elektoral</a:t>
            </a:r>
            <a:r>
              <a:rPr lang="id-ID">
                <a:latin typeface="Century Gothic" panose="020B0502020202020204" pitchFamily="34" charset="0"/>
              </a:rPr>
              <a:t> (</a:t>
            </a:r>
            <a:r>
              <a:rPr lang="id-ID" err="1">
                <a:latin typeface="Century Gothic" panose="020B0502020202020204" pitchFamily="34" charset="0"/>
              </a:rPr>
              <a:t>Garimella</a:t>
            </a:r>
            <a:r>
              <a:rPr lang="id-ID">
                <a:latin typeface="Century Gothic" panose="020B0502020202020204" pitchFamily="34" charset="0"/>
              </a:rPr>
              <a:t> </a:t>
            </a:r>
            <a:r>
              <a:rPr lang="id-ID" err="1">
                <a:latin typeface="Century Gothic" panose="020B0502020202020204" pitchFamily="34" charset="0"/>
              </a:rPr>
              <a:t>et</a:t>
            </a:r>
            <a:r>
              <a:rPr lang="id-ID">
                <a:latin typeface="Century Gothic" panose="020B0502020202020204" pitchFamily="34" charset="0"/>
              </a:rPr>
              <a:t> </a:t>
            </a:r>
            <a:r>
              <a:rPr lang="id-ID" err="1">
                <a:latin typeface="Century Gothic" panose="020B0502020202020204" pitchFamily="34" charset="0"/>
              </a:rPr>
              <a:t>al.</a:t>
            </a:r>
            <a:r>
              <a:rPr lang="id-ID">
                <a:latin typeface="Century Gothic" panose="020B0502020202020204" pitchFamily="34" charset="0"/>
              </a:rPr>
              <a:t>, 2018).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8269E-2CE3-48F9-AC83-649D98C495C8}"/>
              </a:ext>
            </a:extLst>
          </p:cNvPr>
          <p:cNvSpPr txBox="1"/>
          <p:nvPr/>
        </p:nvSpPr>
        <p:spPr>
          <a:xfrm>
            <a:off x="1687829" y="3958071"/>
            <a:ext cx="88163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b="1">
                <a:latin typeface="Century Gothic" panose="020B0502020202020204" pitchFamily="34" charset="0"/>
              </a:rPr>
              <a:t>A</a:t>
            </a:r>
            <a:r>
              <a:rPr lang="en-US" b="1" err="1">
                <a:latin typeface="Century Gothic" panose="020B0502020202020204" pitchFamily="34" charset="0"/>
              </a:rPr>
              <a:t>nalisis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sentimen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>
                <a:latin typeface="Century Gothic" panose="020B0502020202020204" pitchFamily="34" charset="0"/>
              </a:rPr>
              <a:t>pada </a:t>
            </a:r>
            <a:r>
              <a:rPr lang="en-US" b="1" i="1">
                <a:latin typeface="Century Gothic" panose="020B0502020202020204" pitchFamily="34" charset="0"/>
              </a:rPr>
              <a:t>platform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id-ID" b="1">
                <a:latin typeface="Century Gothic" panose="020B0502020202020204" pitchFamily="34" charset="0"/>
              </a:rPr>
              <a:t>media sosial </a:t>
            </a:r>
            <a:r>
              <a:rPr lang="id-ID">
                <a:latin typeface="Century Gothic" panose="020B0502020202020204" pitchFamily="34" charset="0"/>
              </a:rPr>
              <a:t>seperti </a:t>
            </a:r>
            <a:r>
              <a:rPr lang="en-US" b="1">
                <a:latin typeface="Century Gothic" panose="020B0502020202020204" pitchFamily="34" charset="0"/>
              </a:rPr>
              <a:t>X </a:t>
            </a:r>
            <a:r>
              <a:rPr lang="en-US" err="1">
                <a:latin typeface="Century Gothic" panose="020B0502020202020204" pitchFamily="34" charset="0"/>
              </a:rPr>
              <a:t>telah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terbukti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mampu</a:t>
            </a:r>
            <a:r>
              <a:rPr lang="id-ID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memprediksi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preferensi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pemilih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secara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signifikan</a:t>
            </a:r>
            <a:r>
              <a:rPr lang="id-ID">
                <a:latin typeface="Century Gothic" panose="020B0502020202020204" pitchFamily="34" charset="0"/>
              </a:rPr>
              <a:t> (</a:t>
            </a:r>
            <a:r>
              <a:rPr lang="id-ID" err="1">
                <a:latin typeface="Century Gothic" panose="020B0502020202020204" pitchFamily="34" charset="0"/>
              </a:rPr>
              <a:t>Chaudhry</a:t>
            </a:r>
            <a:r>
              <a:rPr lang="id-ID">
                <a:latin typeface="Century Gothic" panose="020B0502020202020204" pitchFamily="34" charset="0"/>
              </a:rPr>
              <a:t> </a:t>
            </a:r>
            <a:r>
              <a:rPr lang="id-ID" err="1">
                <a:latin typeface="Century Gothic" panose="020B0502020202020204" pitchFamily="34" charset="0"/>
              </a:rPr>
              <a:t>et</a:t>
            </a:r>
            <a:r>
              <a:rPr lang="id-ID">
                <a:latin typeface="Century Gothic" panose="020B0502020202020204" pitchFamily="34" charset="0"/>
              </a:rPr>
              <a:t> </a:t>
            </a:r>
            <a:r>
              <a:rPr lang="id-ID" err="1">
                <a:latin typeface="Century Gothic" panose="020B0502020202020204" pitchFamily="34" charset="0"/>
              </a:rPr>
              <a:t>al.</a:t>
            </a:r>
            <a:r>
              <a:rPr lang="id-ID">
                <a:latin typeface="Century Gothic" panose="020B0502020202020204" pitchFamily="34" charset="0"/>
              </a:rPr>
              <a:t>, 2021).</a:t>
            </a:r>
          </a:p>
          <a:p>
            <a:pPr algn="ctr"/>
            <a:endParaRPr lang="id-ID">
              <a:latin typeface="Century Gothic" panose="020B0502020202020204" pitchFamily="34" charset="0"/>
            </a:endParaRPr>
          </a:p>
          <a:p>
            <a:pPr algn="ctr"/>
            <a:r>
              <a:rPr lang="id-ID">
                <a:latin typeface="Century Gothic" panose="020B0502020202020204" pitchFamily="34" charset="0"/>
              </a:rPr>
              <a:t>Hal ini menekankan pentingnya memahami </a:t>
            </a:r>
            <a:r>
              <a:rPr lang="id-ID" b="1">
                <a:latin typeface="Century Gothic" panose="020B0502020202020204" pitchFamily="34" charset="0"/>
              </a:rPr>
              <a:t>pengaruh media sosial </a:t>
            </a:r>
            <a:r>
              <a:rPr lang="id-ID">
                <a:latin typeface="Century Gothic" panose="020B0502020202020204" pitchFamily="34" charset="0"/>
              </a:rPr>
              <a:t>dalam konteks pemilihan presiden di Indonesia.</a:t>
            </a: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312AA-8FD7-408D-8FD7-68C764EDF51F}"/>
              </a:ext>
            </a:extLst>
          </p:cNvPr>
          <p:cNvSpPr txBox="1"/>
          <p:nvPr/>
        </p:nvSpPr>
        <p:spPr>
          <a:xfrm>
            <a:off x="467185" y="5531434"/>
            <a:ext cx="11298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entury Gothic" panose="020B0502020202020204" pitchFamily="34" charset="0"/>
              </a:rPr>
              <a:t>Oleh </a:t>
            </a:r>
            <a:r>
              <a:rPr lang="en-US" err="1">
                <a:latin typeface="Century Gothic" panose="020B0502020202020204" pitchFamily="34" charset="0"/>
              </a:rPr>
              <a:t>karena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itu</a:t>
            </a:r>
            <a:r>
              <a:rPr lang="en-US">
                <a:latin typeface="Century Gothic" panose="020B0502020202020204" pitchFamily="34" charset="0"/>
              </a:rPr>
              <a:t>, </a:t>
            </a:r>
            <a:r>
              <a:rPr lang="en-US" b="1" err="1">
                <a:latin typeface="Century Gothic" panose="020B0502020202020204" pitchFamily="34" charset="0"/>
              </a:rPr>
              <a:t>analisis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sentimen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perlu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dilengkapi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dengan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analisis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jejaring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sosial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sehingga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dapat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menghasilkan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informasi</a:t>
            </a:r>
            <a:r>
              <a:rPr lang="id-ID" b="1">
                <a:latin typeface="Century Gothic" panose="020B0502020202020204" pitchFamily="34" charset="0"/>
              </a:rPr>
              <a:t> yang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lebih</a:t>
            </a:r>
            <a:r>
              <a:rPr lang="en-US" b="1">
                <a:latin typeface="Century Gothic" panose="020B0502020202020204" pitchFamily="34" charset="0"/>
              </a:rPr>
              <a:t> </a:t>
            </a:r>
            <a:r>
              <a:rPr lang="en-US" b="1" err="1">
                <a:latin typeface="Century Gothic" panose="020B0502020202020204" pitchFamily="34" charset="0"/>
              </a:rPr>
              <a:t>dalam</a:t>
            </a:r>
            <a:r>
              <a:rPr lang="en-US">
                <a:latin typeface="Century Gothic" panose="020B0502020202020204" pitchFamily="34" charset="0"/>
              </a:rPr>
              <a:t>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D0397A-8E39-4B8D-AA31-7746C66CC69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5475365" y="3192505"/>
            <a:ext cx="1261765" cy="26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FBE5C0-F014-48C9-A2F2-D35D00A5C593}"/>
              </a:ext>
            </a:extLst>
          </p:cNvPr>
          <p:cNvSpPr txBox="1"/>
          <p:nvPr/>
        </p:nvSpPr>
        <p:spPr>
          <a:xfrm>
            <a:off x="1828799" y="1947069"/>
            <a:ext cx="8383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>
                <a:latin typeface="Century Gothic" panose="020B0502020202020204" pitchFamily="34" charset="0"/>
              </a:rPr>
              <a:t>P</a:t>
            </a:r>
            <a:r>
              <a:rPr lang="id-ID" sz="1800">
                <a:latin typeface="Century Gothic" panose="020B0502020202020204" pitchFamily="34" charset="0"/>
              </a:rPr>
              <a:t>ilpres</a:t>
            </a:r>
            <a:r>
              <a:rPr lang="id-ID" sz="1800" b="1">
                <a:latin typeface="Century Gothic" panose="020B0502020202020204" pitchFamily="34" charset="0"/>
              </a:rPr>
              <a:t> Amerika Serikat </a:t>
            </a:r>
            <a:r>
              <a:rPr lang="id-ID" sz="1800">
                <a:latin typeface="Century Gothic" panose="020B0502020202020204" pitchFamily="34" charset="0"/>
              </a:rPr>
              <a:t>tahun </a:t>
            </a:r>
            <a:r>
              <a:rPr lang="id-ID" sz="1800" b="1">
                <a:latin typeface="Century Gothic" panose="020B0502020202020204" pitchFamily="34" charset="0"/>
              </a:rPr>
              <a:t>2017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hingga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saat</a:t>
            </a:r>
            <a:r>
              <a:rPr lang="en-US">
                <a:latin typeface="Century Gothic" panose="020B0502020202020204" pitchFamily="34" charset="0"/>
              </a:rPr>
              <a:t> </a:t>
            </a:r>
            <a:r>
              <a:rPr lang="en-US" err="1">
                <a:latin typeface="Century Gothic" panose="020B0502020202020204" pitchFamily="34" charset="0"/>
              </a:rPr>
              <a:t>ini</a:t>
            </a:r>
            <a:r>
              <a:rPr lang="en-US">
                <a:latin typeface="Century Gothic" panose="020B0502020202020204" pitchFamily="34" charset="0"/>
              </a:rPr>
              <a:t>.</a:t>
            </a:r>
            <a:endParaRPr lang="en-US" sz="18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58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8" grpId="0"/>
      <p:bldP spid="2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34667B-F89A-4523-905E-2F2B8ADCE6A6}"/>
              </a:ext>
            </a:extLst>
          </p:cNvPr>
          <p:cNvSpPr txBox="1">
            <a:spLocks/>
          </p:cNvSpPr>
          <p:nvPr/>
        </p:nvSpPr>
        <p:spPr>
          <a:xfrm>
            <a:off x="1524000" y="2052014"/>
            <a:ext cx="9144000" cy="2753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5000" b="1" err="1">
                <a:latin typeface="Century Gothic" panose="020B0502020202020204" pitchFamily="34" charset="0"/>
              </a:rPr>
              <a:t>Met</a:t>
            </a:r>
            <a:r>
              <a:rPr lang="en-US" sz="5000" b="1">
                <a:latin typeface="Century Gothic" panose="020B0502020202020204" pitchFamily="34" charset="0"/>
              </a:rPr>
              <a:t>o</a:t>
            </a:r>
            <a:r>
              <a:rPr lang="id-ID" sz="5000" b="1">
                <a:latin typeface="Century Gothic" panose="020B0502020202020204" pitchFamily="34" charset="0"/>
              </a:rPr>
              <a:t>d</a:t>
            </a:r>
            <a:r>
              <a:rPr lang="en-US" sz="5000" b="1" err="1">
                <a:latin typeface="Century Gothic" panose="020B0502020202020204" pitchFamily="34" charset="0"/>
              </a:rPr>
              <a:t>ologi</a:t>
            </a:r>
            <a:endParaRPr lang="en-US" sz="5000" b="1">
              <a:latin typeface="Century Gothic" panose="020B0502020202020204" pitchFamily="34" charset="0"/>
            </a:endParaRPr>
          </a:p>
        </p:txBody>
      </p:sp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0C056D00-AE54-77D3-3ADD-591818BD7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16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2F99E630-9249-EA54-65BB-AFCCFDA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FED862-8421-4455-8177-7D86EF78EEB5}"/>
              </a:ext>
            </a:extLst>
          </p:cNvPr>
          <p:cNvSpPr txBox="1">
            <a:spLocks/>
          </p:cNvSpPr>
          <p:nvPr/>
        </p:nvSpPr>
        <p:spPr>
          <a:xfrm>
            <a:off x="658952" y="1336448"/>
            <a:ext cx="10723751" cy="540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>
                <a:latin typeface="Century Gothic" panose="020B0502020202020204" pitchFamily="34" charset="0"/>
              </a:rPr>
              <a:t>Desain </a:t>
            </a:r>
            <a:r>
              <a:rPr lang="en-US" sz="1800" b="1" err="1">
                <a:latin typeface="Century Gothic" panose="020B0502020202020204" pitchFamily="34" charset="0"/>
              </a:rPr>
              <a:t>Penelitian</a:t>
            </a:r>
            <a:r>
              <a:rPr lang="id-ID" sz="1800" b="1">
                <a:latin typeface="Century Gothic" panose="020B0502020202020204" pitchFamily="34" charset="0"/>
              </a:rPr>
              <a:t> </a:t>
            </a:r>
            <a:endParaRPr lang="en-US" sz="1800" b="1">
              <a:latin typeface="Century Gothic" panose="020B0502020202020204" pitchFamily="34" charset="0"/>
            </a:endParaRPr>
          </a:p>
        </p:txBody>
      </p:sp>
      <p:pic>
        <p:nvPicPr>
          <p:cNvPr id="4" name="Gambar 3" descr="Sebuah gambar berisi cuplikan layar, pegas koil, lingkaran, hitam dan putih&#10;&#10;Deskripsi dibuat secara otomatis">
            <a:extLst>
              <a:ext uri="{FF2B5EF4-FFF2-40B4-BE49-F238E27FC236}">
                <a16:creationId xmlns:a16="http://schemas.microsoft.com/office/drawing/2014/main" id="{A9C7858E-4CB0-92C7-A29A-9A346C3AC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176234"/>
            <a:ext cx="1411838" cy="2534598"/>
          </a:xfrm>
          <a:prstGeom prst="rect">
            <a:avLst/>
          </a:prstGeom>
        </p:spPr>
      </p:pic>
      <p:pic>
        <p:nvPicPr>
          <p:cNvPr id="15" name="Gambar 14" descr="Sebuah gambar berisi teks, cuplikan layar, Font, Grafis&#10;&#10;Deskripsi dibuat secara otomatis">
            <a:extLst>
              <a:ext uri="{FF2B5EF4-FFF2-40B4-BE49-F238E27FC236}">
                <a16:creationId xmlns:a16="http://schemas.microsoft.com/office/drawing/2014/main" id="{9619A86C-951D-15F0-C4D9-A3D88E63B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81" y="2176234"/>
            <a:ext cx="3058325" cy="2535259"/>
          </a:xfrm>
          <a:prstGeom prst="rect">
            <a:avLst/>
          </a:prstGeom>
        </p:spPr>
      </p:pic>
      <p:pic>
        <p:nvPicPr>
          <p:cNvPr id="17" name="Gambar 16" descr="Sebuah gambar berisi teks, desain grafis, poster, cuplikan layar&#10;&#10;Deskripsi dibuat secara otomatis">
            <a:extLst>
              <a:ext uri="{FF2B5EF4-FFF2-40B4-BE49-F238E27FC236}">
                <a16:creationId xmlns:a16="http://schemas.microsoft.com/office/drawing/2014/main" id="{87261E5C-008E-E2C2-CC60-C09F97043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849" y="2176895"/>
            <a:ext cx="2104303" cy="2533937"/>
          </a:xfrm>
          <a:prstGeom prst="rect">
            <a:avLst/>
          </a:prstGeom>
        </p:spPr>
      </p:pic>
      <p:pic>
        <p:nvPicPr>
          <p:cNvPr id="19" name="Gambar 18" descr="Sebuah gambar berisi cuplikan layar, Font, Grafis, lingkaran&#10;&#10;Deskripsi dibuat secara otomatis">
            <a:extLst>
              <a:ext uri="{FF2B5EF4-FFF2-40B4-BE49-F238E27FC236}">
                <a16:creationId xmlns:a16="http://schemas.microsoft.com/office/drawing/2014/main" id="{32728A3C-1103-48CB-3137-B0BE97192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38" y="2176234"/>
            <a:ext cx="1940954" cy="2534598"/>
          </a:xfrm>
          <a:prstGeom prst="rect">
            <a:avLst/>
          </a:prstGeom>
        </p:spPr>
      </p:pic>
      <p:pic>
        <p:nvPicPr>
          <p:cNvPr id="21" name="Gambar 20" descr="Sebuah gambar berisi teks, cuplikan layar, deasin&#10;&#10;Deskripsi dibuat secara otomatis">
            <a:extLst>
              <a:ext uri="{FF2B5EF4-FFF2-40B4-BE49-F238E27FC236}">
                <a16:creationId xmlns:a16="http://schemas.microsoft.com/office/drawing/2014/main" id="{E9952659-EE9A-12C6-D7BE-D6E3ED1AC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65" y="2176234"/>
            <a:ext cx="3470952" cy="25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F34667B-F89A-4523-905E-2F2B8ADCE6A6}"/>
              </a:ext>
            </a:extLst>
          </p:cNvPr>
          <p:cNvSpPr txBox="1">
            <a:spLocks/>
          </p:cNvSpPr>
          <p:nvPr/>
        </p:nvSpPr>
        <p:spPr>
          <a:xfrm>
            <a:off x="1524000" y="2052014"/>
            <a:ext cx="9144000" cy="2753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>
                <a:latin typeface="Century Gothic" panose="020B0502020202020204" pitchFamily="34" charset="0"/>
              </a:rPr>
              <a:t>Hasil </a:t>
            </a:r>
            <a:r>
              <a:rPr lang="en-US" sz="5000" b="1" err="1">
                <a:latin typeface="Century Gothic" panose="020B0502020202020204" pitchFamily="34" charset="0"/>
              </a:rPr>
              <a:t>Penelitian</a:t>
            </a:r>
            <a:endParaRPr lang="en-US" sz="5000" b="1">
              <a:latin typeface="Century Gothic" panose="020B0502020202020204" pitchFamily="34" charset="0"/>
            </a:endParaRPr>
          </a:p>
        </p:txBody>
      </p:sp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492ACF3F-CA68-912C-3956-29841C87C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ADEF9533-CB92-4CEF-8E33-A917A18926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5" name="Rectangle 7">
            <a:extLst>
              <a:ext uri="{FF2B5EF4-FFF2-40B4-BE49-F238E27FC236}">
                <a16:creationId xmlns:a16="http://schemas.microsoft.com/office/drawing/2014/main" id="{BE7E5458-3B7A-8A48-3309-15BBECA5E5F8}"/>
              </a:ext>
            </a:extLst>
          </p:cNvPr>
          <p:cNvSpPr/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F6947F-B70F-AE97-9DC9-2495FECAF167}"/>
              </a:ext>
            </a:extLst>
          </p:cNvPr>
          <p:cNvGrpSpPr/>
          <p:nvPr/>
        </p:nvGrpSpPr>
        <p:grpSpPr>
          <a:xfrm>
            <a:off x="6224404" y="1800418"/>
            <a:ext cx="4995403" cy="4006978"/>
            <a:chOff x="3100164" y="1860591"/>
            <a:chExt cx="4859043" cy="41764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1414CC-7C79-A0FA-4C5D-C381B74AE211}"/>
                </a:ext>
              </a:extLst>
            </p:cNvPr>
            <p:cNvSpPr/>
            <p:nvPr/>
          </p:nvSpPr>
          <p:spPr>
            <a:xfrm rot="16200000">
              <a:off x="1592826" y="3913239"/>
              <a:ext cx="3765755" cy="481782"/>
            </a:xfrm>
            <a:prstGeom prst="rect">
              <a:avLst/>
            </a:prstGeom>
            <a:solidFill>
              <a:srgbClr val="1D7CBF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@aniesbaswedan</a:t>
              </a:r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5434B7-8486-FC79-C08D-21B7487DD714}"/>
                </a:ext>
              </a:extLst>
            </p:cNvPr>
            <p:cNvSpPr/>
            <p:nvPr/>
          </p:nvSpPr>
          <p:spPr>
            <a:xfrm rot="16200000">
              <a:off x="3102079" y="4748979"/>
              <a:ext cx="2094272" cy="481782"/>
            </a:xfrm>
            <a:prstGeom prst="rect">
              <a:avLst/>
            </a:prstGeom>
            <a:solidFill>
              <a:srgbClr val="1D7CBF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@prabowo</a:t>
              </a:r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88D1DB-7FE4-3F56-2D3F-9BF81C6F4C58}"/>
                </a:ext>
              </a:extLst>
            </p:cNvPr>
            <p:cNvSpPr/>
            <p:nvPr/>
          </p:nvSpPr>
          <p:spPr>
            <a:xfrm rot="16200000">
              <a:off x="3829668" y="4803056"/>
              <a:ext cx="1986115" cy="481782"/>
            </a:xfrm>
            <a:prstGeom prst="rect">
              <a:avLst/>
            </a:prstGeom>
            <a:solidFill>
              <a:srgbClr val="1D7CBF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@ganjarpranowo</a:t>
              </a:r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DDEB49-5907-4066-D7B6-D08E151303C3}"/>
                </a:ext>
              </a:extLst>
            </p:cNvPr>
            <p:cNvSpPr/>
            <p:nvPr/>
          </p:nvSpPr>
          <p:spPr>
            <a:xfrm rot="16200000">
              <a:off x="6479463" y="5737120"/>
              <a:ext cx="117985" cy="481782"/>
            </a:xfrm>
            <a:prstGeom prst="rect">
              <a:avLst/>
            </a:prstGeom>
            <a:solidFill>
              <a:srgbClr val="1D7CBF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E8D99C-A82C-498C-6E7A-BDC37F77F067}"/>
                </a:ext>
              </a:extLst>
            </p:cNvPr>
            <p:cNvSpPr/>
            <p:nvPr/>
          </p:nvSpPr>
          <p:spPr>
            <a:xfrm rot="16200000">
              <a:off x="7659323" y="5737117"/>
              <a:ext cx="117985" cy="481782"/>
            </a:xfrm>
            <a:prstGeom prst="rect">
              <a:avLst/>
            </a:prstGeom>
            <a:solidFill>
              <a:srgbClr val="1D7CBF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9DDF0C-B47E-D96C-0876-010B086DCDCC}"/>
                </a:ext>
              </a:extLst>
            </p:cNvPr>
            <p:cNvSpPr/>
            <p:nvPr/>
          </p:nvSpPr>
          <p:spPr>
            <a:xfrm rot="16200000">
              <a:off x="7069393" y="5737117"/>
              <a:ext cx="117985" cy="481782"/>
            </a:xfrm>
            <a:prstGeom prst="rect">
              <a:avLst/>
            </a:prstGeom>
            <a:solidFill>
              <a:srgbClr val="1D7CBF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C9F32-2891-EB4D-30EE-7DA89723D3ED}"/>
                </a:ext>
              </a:extLst>
            </p:cNvPr>
            <p:cNvGrpSpPr/>
            <p:nvPr/>
          </p:nvGrpSpPr>
          <p:grpSpPr>
            <a:xfrm>
              <a:off x="5510190" y="5288280"/>
              <a:ext cx="340800" cy="340800"/>
              <a:chOff x="5820697" y="3429000"/>
              <a:chExt cx="340800" cy="340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1CD3EB6-DFAF-B738-364E-DF9DD7C6F5E0}"/>
                  </a:ext>
                </a:extLst>
              </p:cNvPr>
              <p:cNvSpPr/>
              <p:nvPr/>
            </p:nvSpPr>
            <p:spPr>
              <a:xfrm>
                <a:off x="5820697" y="3429000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01B6060-F4EB-CF1B-C5BE-8495980D47AE}"/>
                  </a:ext>
                </a:extLst>
              </p:cNvPr>
              <p:cNvSpPr/>
              <p:nvPr/>
            </p:nvSpPr>
            <p:spPr>
              <a:xfrm>
                <a:off x="5973097" y="3581400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04E6872-DE28-CC04-A2BB-0B017972EB0D}"/>
                  </a:ext>
                </a:extLst>
              </p:cNvPr>
              <p:cNvSpPr/>
              <p:nvPr/>
            </p:nvSpPr>
            <p:spPr>
              <a:xfrm>
                <a:off x="6125497" y="3733800"/>
                <a:ext cx="36000" cy="3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29442E-516D-BD1B-7355-EA23102080B5}"/>
                </a:ext>
              </a:extLst>
            </p:cNvPr>
            <p:cNvSpPr txBox="1"/>
            <p:nvPr/>
          </p:nvSpPr>
          <p:spPr>
            <a:xfrm>
              <a:off x="3100164" y="1860591"/>
              <a:ext cx="7510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Century Gothic" panose="020B0502020202020204" pitchFamily="34" charset="0"/>
                </a:rPr>
                <a:t>4.291</a:t>
              </a:r>
              <a:endParaRPr lang="en-ID" sz="1600" b="1">
                <a:latin typeface="Century Gothic" panose="020B0502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3C8BCF-6E3F-32CE-16F0-72B6BF075C5E}"/>
                </a:ext>
              </a:extLst>
            </p:cNvPr>
            <p:cNvSpPr txBox="1"/>
            <p:nvPr/>
          </p:nvSpPr>
          <p:spPr>
            <a:xfrm>
              <a:off x="3792598" y="3586767"/>
              <a:ext cx="7124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Century Gothic" panose="020B0502020202020204" pitchFamily="34" charset="0"/>
                </a:rPr>
                <a:t>1.588</a:t>
              </a:r>
              <a:endParaRPr lang="en-ID" sz="1600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976D21-A6BD-40C0-4855-B94F7845E799}"/>
                </a:ext>
              </a:extLst>
            </p:cNvPr>
            <p:cNvSpPr txBox="1"/>
            <p:nvPr/>
          </p:nvSpPr>
          <p:spPr>
            <a:xfrm>
              <a:off x="4466523" y="3679544"/>
              <a:ext cx="71240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latin typeface="Century Gothic" panose="020B0502020202020204" pitchFamily="34" charset="0"/>
                </a:rPr>
                <a:t>1.414</a:t>
              </a:r>
              <a:endParaRPr lang="en-ID" sz="1600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8828B7-29F8-F062-7050-5AA26C9942CF}"/>
                </a:ext>
              </a:extLst>
            </p:cNvPr>
            <p:cNvSpPr txBox="1"/>
            <p:nvPr/>
          </p:nvSpPr>
          <p:spPr>
            <a:xfrm>
              <a:off x="6403209" y="5611080"/>
              <a:ext cx="2704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Century Gothic" panose="020B0502020202020204" pitchFamily="34" charset="0"/>
                </a:rPr>
                <a:t>2</a:t>
              </a:r>
              <a:endParaRPr lang="en-ID" sz="1600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0D05FC-1EBF-5400-16A7-C498523AFE56}"/>
                </a:ext>
              </a:extLst>
            </p:cNvPr>
            <p:cNvSpPr txBox="1"/>
            <p:nvPr/>
          </p:nvSpPr>
          <p:spPr>
            <a:xfrm>
              <a:off x="6988006" y="5629080"/>
              <a:ext cx="2704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Century Gothic" panose="020B0502020202020204" pitchFamily="34" charset="0"/>
                </a:rPr>
                <a:t>2</a:t>
              </a:r>
              <a:endParaRPr lang="en-ID" sz="1600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364125-D371-195E-0D24-832D6A6E0CDF}"/>
                </a:ext>
              </a:extLst>
            </p:cNvPr>
            <p:cNvSpPr txBox="1"/>
            <p:nvPr/>
          </p:nvSpPr>
          <p:spPr>
            <a:xfrm>
              <a:off x="7583069" y="5637583"/>
              <a:ext cx="27049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>
                  <a:latin typeface="Century Gothic" panose="020B0502020202020204" pitchFamily="34" charset="0"/>
                </a:rPr>
                <a:t>2</a:t>
              </a:r>
              <a:endParaRPr lang="en-ID" sz="1600" b="1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6734855-F85E-0397-9FED-76BBE834DD28}"/>
              </a:ext>
            </a:extLst>
          </p:cNvPr>
          <p:cNvSpPr txBox="1">
            <a:spLocks/>
          </p:cNvSpPr>
          <p:nvPr/>
        </p:nvSpPr>
        <p:spPr>
          <a:xfrm>
            <a:off x="861718" y="1910701"/>
            <a:ext cx="1681135" cy="346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latin typeface="Century Gothic" panose="020B0502020202020204" pitchFamily="34" charset="0"/>
              </a:rPr>
              <a:t>9.817.354</a:t>
            </a:r>
          </a:p>
          <a:p>
            <a:pPr algn="ctr"/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23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B37ABAD5-CE14-5F34-8B9D-E8F4F54C36D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4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240DB6FB-DBEC-7BB9-1A9B-95A93CC89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cxnSp>
        <p:nvCxnSpPr>
          <p:cNvPr id="2" name="Konektor Panah Lurus 1">
            <a:extLst>
              <a:ext uri="{FF2B5EF4-FFF2-40B4-BE49-F238E27FC236}">
                <a16:creationId xmlns:a16="http://schemas.microsoft.com/office/drawing/2014/main" id="{42BE277B-AAE4-1365-6131-26FCBC5AFB0E}"/>
              </a:ext>
            </a:extLst>
          </p:cNvPr>
          <p:cNvCxnSpPr>
            <a:cxnSpLocks/>
          </p:cNvCxnSpPr>
          <p:nvPr/>
        </p:nvCxnSpPr>
        <p:spPr>
          <a:xfrm>
            <a:off x="1675956" y="2121004"/>
            <a:ext cx="0" cy="512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Konektor Panah Lurus 21">
            <a:extLst>
              <a:ext uri="{FF2B5EF4-FFF2-40B4-BE49-F238E27FC236}">
                <a16:creationId xmlns:a16="http://schemas.microsoft.com/office/drawing/2014/main" id="{F863423B-C7EF-A99D-6029-52798921FAB0}"/>
              </a:ext>
            </a:extLst>
          </p:cNvPr>
          <p:cNvCxnSpPr>
            <a:cxnSpLocks/>
          </p:cNvCxnSpPr>
          <p:nvPr/>
        </p:nvCxnSpPr>
        <p:spPr>
          <a:xfrm>
            <a:off x="1675956" y="2991115"/>
            <a:ext cx="0" cy="512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Konektor Panah Lurus 23">
            <a:extLst>
              <a:ext uri="{FF2B5EF4-FFF2-40B4-BE49-F238E27FC236}">
                <a16:creationId xmlns:a16="http://schemas.microsoft.com/office/drawing/2014/main" id="{459218C6-67A6-DB94-5D87-969D8F0F7908}"/>
              </a:ext>
            </a:extLst>
          </p:cNvPr>
          <p:cNvCxnSpPr>
            <a:cxnSpLocks/>
          </p:cNvCxnSpPr>
          <p:nvPr/>
        </p:nvCxnSpPr>
        <p:spPr>
          <a:xfrm>
            <a:off x="1675956" y="3797404"/>
            <a:ext cx="0" cy="512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Konektor Panah Lurus 26">
            <a:extLst>
              <a:ext uri="{FF2B5EF4-FFF2-40B4-BE49-F238E27FC236}">
                <a16:creationId xmlns:a16="http://schemas.microsoft.com/office/drawing/2014/main" id="{D96E89D2-B45E-6CAB-1BB2-A13156130F45}"/>
              </a:ext>
            </a:extLst>
          </p:cNvPr>
          <p:cNvCxnSpPr>
            <a:cxnSpLocks/>
          </p:cNvCxnSpPr>
          <p:nvPr/>
        </p:nvCxnSpPr>
        <p:spPr>
          <a:xfrm>
            <a:off x="1683576" y="4620698"/>
            <a:ext cx="0" cy="512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Kotak Teks 28">
            <a:extLst>
              <a:ext uri="{FF2B5EF4-FFF2-40B4-BE49-F238E27FC236}">
                <a16:creationId xmlns:a16="http://schemas.microsoft.com/office/drawing/2014/main" id="{C6F475D3-70BF-3C77-C971-9BAAE30DAB8C}"/>
              </a:ext>
            </a:extLst>
          </p:cNvPr>
          <p:cNvSpPr txBox="1"/>
          <p:nvPr/>
        </p:nvSpPr>
        <p:spPr>
          <a:xfrm>
            <a:off x="1821517" y="2248010"/>
            <a:ext cx="36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latin typeface="Century Gothic" panose="020B0502020202020204" pitchFamily="34" charset="0"/>
              </a:rPr>
              <a:t>Menghapus</a:t>
            </a:r>
            <a:r>
              <a:rPr lang="en-US" sz="1200" b="1">
                <a:latin typeface="Century Gothic" panose="020B0502020202020204" pitchFamily="34" charset="0"/>
              </a:rPr>
              <a:t> </a:t>
            </a:r>
            <a:r>
              <a:rPr lang="en-US" sz="1200" b="1" i="1">
                <a:latin typeface="Century Gothic" panose="020B0502020202020204" pitchFamily="34" charset="0"/>
              </a:rPr>
              <a:t>missing value </a:t>
            </a:r>
            <a:r>
              <a:rPr lang="en-US" sz="1200" b="1">
                <a:latin typeface="Century Gothic" panose="020B0502020202020204" pitchFamily="34" charset="0"/>
              </a:rPr>
              <a:t>dan </a:t>
            </a:r>
            <a:r>
              <a:rPr lang="en-US" sz="1200" b="1" err="1">
                <a:latin typeface="Century Gothic" panose="020B0502020202020204" pitchFamily="34" charset="0"/>
              </a:rPr>
              <a:t>duplikasi</a:t>
            </a:r>
            <a:r>
              <a:rPr lang="en-US" sz="1200" b="1">
                <a:latin typeface="Century Gothic" panose="020B0502020202020204" pitchFamily="34" charset="0"/>
              </a:rPr>
              <a:t> data</a:t>
            </a:r>
            <a:endParaRPr lang="en-US" sz="1200"/>
          </a:p>
        </p:txBody>
      </p:sp>
      <p:sp>
        <p:nvSpPr>
          <p:cNvPr id="30" name="Kotak Teks 29">
            <a:extLst>
              <a:ext uri="{FF2B5EF4-FFF2-40B4-BE49-F238E27FC236}">
                <a16:creationId xmlns:a16="http://schemas.microsoft.com/office/drawing/2014/main" id="{EB680FD5-F1DB-4988-C855-F32415B68791}"/>
              </a:ext>
            </a:extLst>
          </p:cNvPr>
          <p:cNvSpPr txBox="1"/>
          <p:nvPr/>
        </p:nvSpPr>
        <p:spPr>
          <a:xfrm>
            <a:off x="1821517" y="3090096"/>
            <a:ext cx="36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latin typeface="Century Gothic" panose="020B0502020202020204" pitchFamily="34" charset="0"/>
              </a:rPr>
              <a:t>Memilih</a:t>
            </a:r>
            <a:r>
              <a:rPr lang="en-US" sz="1200" b="1">
                <a:latin typeface="Century Gothic" panose="020B0502020202020204" pitchFamily="34" charset="0"/>
              </a:rPr>
              <a:t> user yang </a:t>
            </a:r>
            <a:r>
              <a:rPr lang="en-US" sz="1200" b="1" err="1">
                <a:latin typeface="Century Gothic" panose="020B0502020202020204" pitchFamily="34" charset="0"/>
              </a:rPr>
              <a:t>berinteraksi</a:t>
            </a:r>
            <a:endParaRPr lang="en-US" sz="1200"/>
          </a:p>
        </p:txBody>
      </p:sp>
      <p:sp>
        <p:nvSpPr>
          <p:cNvPr id="31" name="Kotak Teks 30">
            <a:extLst>
              <a:ext uri="{FF2B5EF4-FFF2-40B4-BE49-F238E27FC236}">
                <a16:creationId xmlns:a16="http://schemas.microsoft.com/office/drawing/2014/main" id="{191DBF8D-41F1-23DF-D39B-9C2D4E1C698C}"/>
              </a:ext>
            </a:extLst>
          </p:cNvPr>
          <p:cNvSpPr txBox="1"/>
          <p:nvPr/>
        </p:nvSpPr>
        <p:spPr>
          <a:xfrm>
            <a:off x="1821516" y="3922066"/>
            <a:ext cx="3781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latin typeface="Century Gothic" panose="020B0502020202020204" pitchFamily="34" charset="0"/>
              </a:rPr>
              <a:t>Mengambil</a:t>
            </a:r>
            <a:r>
              <a:rPr lang="en-US" sz="1200" b="1">
                <a:latin typeface="Century Gothic" panose="020B0502020202020204" pitchFamily="34" charset="0"/>
              </a:rPr>
              <a:t> user yang </a:t>
            </a:r>
            <a:r>
              <a:rPr lang="en-US" sz="1200" b="1" err="1">
                <a:latin typeface="Century Gothic" panose="020B0502020202020204" pitchFamily="34" charset="0"/>
              </a:rPr>
              <a:t>berinteraksi</a:t>
            </a:r>
            <a:r>
              <a:rPr lang="en-US" sz="1200" b="1">
                <a:latin typeface="Century Gothic" panose="020B0502020202020204" pitchFamily="34" charset="0"/>
              </a:rPr>
              <a:t> </a:t>
            </a:r>
            <a:r>
              <a:rPr lang="en-US" sz="1200" b="1" err="1">
                <a:latin typeface="Century Gothic" panose="020B0502020202020204" pitchFamily="34" charset="0"/>
              </a:rPr>
              <a:t>lebih</a:t>
            </a:r>
            <a:r>
              <a:rPr lang="en-US" sz="1200" b="1">
                <a:latin typeface="Century Gothic" panose="020B0502020202020204" pitchFamily="34" charset="0"/>
              </a:rPr>
              <a:t> </a:t>
            </a:r>
            <a:r>
              <a:rPr lang="en-US" sz="1200" b="1" err="1">
                <a:latin typeface="Century Gothic" panose="020B0502020202020204" pitchFamily="34" charset="0"/>
              </a:rPr>
              <a:t>dari</a:t>
            </a:r>
            <a:r>
              <a:rPr lang="en-US" sz="1200" b="1">
                <a:latin typeface="Century Gothic" panose="020B0502020202020204" pitchFamily="34" charset="0"/>
              </a:rPr>
              <a:t> </a:t>
            </a:r>
            <a:r>
              <a:rPr lang="en-US" sz="1200" b="1" err="1">
                <a:latin typeface="Century Gothic" panose="020B0502020202020204" pitchFamily="34" charset="0"/>
              </a:rPr>
              <a:t>satu</a:t>
            </a:r>
            <a:endParaRPr lang="en-US" sz="1200"/>
          </a:p>
        </p:txBody>
      </p:sp>
      <p:sp>
        <p:nvSpPr>
          <p:cNvPr id="32" name="Kotak Teks 31">
            <a:extLst>
              <a:ext uri="{FF2B5EF4-FFF2-40B4-BE49-F238E27FC236}">
                <a16:creationId xmlns:a16="http://schemas.microsoft.com/office/drawing/2014/main" id="{3E914D76-351A-4D49-9C2C-D8A4FA3A37E8}"/>
              </a:ext>
            </a:extLst>
          </p:cNvPr>
          <p:cNvSpPr txBox="1"/>
          <p:nvPr/>
        </p:nvSpPr>
        <p:spPr>
          <a:xfrm>
            <a:off x="1845122" y="4750238"/>
            <a:ext cx="3781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err="1">
                <a:latin typeface="Century Gothic" panose="020B0502020202020204" pitchFamily="34" charset="0"/>
              </a:rPr>
              <a:t>Mereduksi</a:t>
            </a:r>
            <a:r>
              <a:rPr lang="en-US" sz="1200" b="1">
                <a:latin typeface="Century Gothic" panose="020B0502020202020204" pitchFamily="34" charset="0"/>
              </a:rPr>
              <a:t> </a:t>
            </a:r>
            <a:r>
              <a:rPr lang="en-US" sz="1200" b="1" err="1">
                <a:latin typeface="Century Gothic" panose="020B0502020202020204" pitchFamily="34" charset="0"/>
              </a:rPr>
              <a:t>konten</a:t>
            </a:r>
            <a:r>
              <a:rPr lang="en-US" sz="1200" b="1">
                <a:latin typeface="Century Gothic" panose="020B0502020202020204" pitchFamily="34" charset="0"/>
              </a:rPr>
              <a:t> yang </a:t>
            </a:r>
            <a:r>
              <a:rPr lang="en-US" sz="1200" b="1" err="1">
                <a:latin typeface="Century Gothic" panose="020B0502020202020204" pitchFamily="34" charset="0"/>
              </a:rPr>
              <a:t>duplikat</a:t>
            </a:r>
            <a:endParaRPr lang="en-US" sz="120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AD285C7-2A3A-B5EC-1E26-89ECE48C858A}"/>
              </a:ext>
            </a:extLst>
          </p:cNvPr>
          <p:cNvSpPr txBox="1">
            <a:spLocks/>
          </p:cNvSpPr>
          <p:nvPr/>
        </p:nvSpPr>
        <p:spPr>
          <a:xfrm>
            <a:off x="4486231" y="1150038"/>
            <a:ext cx="3219538" cy="277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i="1" dirty="0">
                <a:latin typeface="Century Gothic" panose="020B0502020202020204" pitchFamily="34" charset="0"/>
              </a:rPr>
              <a:t>Preprocessing </a:t>
            </a:r>
            <a:r>
              <a:rPr lang="en-US" sz="2000" b="1" dirty="0">
                <a:latin typeface="Century Gothic" panose="020B0502020202020204" pitchFamily="34" charset="0"/>
              </a:rPr>
              <a:t>Data</a:t>
            </a: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7EAE529F-D6F1-C17C-AB64-ADCE52F9CBE4}"/>
              </a:ext>
            </a:extLst>
          </p:cNvPr>
          <p:cNvSpPr txBox="1"/>
          <p:nvPr/>
        </p:nvSpPr>
        <p:spPr>
          <a:xfrm>
            <a:off x="-1799216" y="2595029"/>
            <a:ext cx="69790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Century Gothic" panose="020B0502020202020204" pitchFamily="34" charset="0"/>
              </a:rPr>
              <a:t>9.817.352</a:t>
            </a:r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34" name="Kotak Teks 33">
            <a:extLst>
              <a:ext uri="{FF2B5EF4-FFF2-40B4-BE49-F238E27FC236}">
                <a16:creationId xmlns:a16="http://schemas.microsoft.com/office/drawing/2014/main" id="{2A26C761-3F6C-8B6F-290B-843F390F0783}"/>
              </a:ext>
            </a:extLst>
          </p:cNvPr>
          <p:cNvSpPr txBox="1"/>
          <p:nvPr/>
        </p:nvSpPr>
        <p:spPr>
          <a:xfrm>
            <a:off x="-1810311" y="3435368"/>
            <a:ext cx="694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Century Gothic" panose="020B0502020202020204" pitchFamily="34" charset="0"/>
              </a:rPr>
              <a:t>4.346.024</a:t>
            </a:r>
            <a:endParaRPr lang="en-US" sz="1600" b="1">
              <a:latin typeface="Century Gothic" panose="020B0502020202020204" pitchFamily="34" charset="0"/>
            </a:endParaRPr>
          </a:p>
        </p:txBody>
      </p:sp>
      <p:sp>
        <p:nvSpPr>
          <p:cNvPr id="35" name="Kotak Teks 34">
            <a:extLst>
              <a:ext uri="{FF2B5EF4-FFF2-40B4-BE49-F238E27FC236}">
                <a16:creationId xmlns:a16="http://schemas.microsoft.com/office/drawing/2014/main" id="{71E9F023-BD57-7F4F-D968-98389B9D1C6E}"/>
              </a:ext>
            </a:extLst>
          </p:cNvPr>
          <p:cNvSpPr txBox="1"/>
          <p:nvPr/>
        </p:nvSpPr>
        <p:spPr>
          <a:xfrm>
            <a:off x="-1790252" y="4250352"/>
            <a:ext cx="694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Century Gothic" panose="020B0502020202020204" pitchFamily="34" charset="0"/>
              </a:rPr>
              <a:t>15.822</a:t>
            </a:r>
            <a:endParaRPr lang="en-US" sz="1600" b="1">
              <a:latin typeface="Century Gothic" panose="020B0502020202020204" pitchFamily="34" charset="0"/>
            </a:endParaRPr>
          </a:p>
        </p:txBody>
      </p:sp>
      <p:sp>
        <p:nvSpPr>
          <p:cNvPr id="36" name="Kotak Teks 35">
            <a:extLst>
              <a:ext uri="{FF2B5EF4-FFF2-40B4-BE49-F238E27FC236}">
                <a16:creationId xmlns:a16="http://schemas.microsoft.com/office/drawing/2014/main" id="{1CF7EAA4-AC8D-BE7F-0249-E1127620033E}"/>
              </a:ext>
            </a:extLst>
          </p:cNvPr>
          <p:cNvSpPr txBox="1"/>
          <p:nvPr/>
        </p:nvSpPr>
        <p:spPr>
          <a:xfrm>
            <a:off x="-1793662" y="5092629"/>
            <a:ext cx="694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Century Gothic" panose="020B0502020202020204" pitchFamily="34" charset="0"/>
              </a:rPr>
              <a:t>12.222</a:t>
            </a:r>
            <a:endParaRPr lang="en-US" sz="1600" b="1">
              <a:latin typeface="Century Gothic" panose="020B0502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B3B270-2E7B-92D4-13D5-6F27A58DD157}"/>
              </a:ext>
            </a:extLst>
          </p:cNvPr>
          <p:cNvSpPr txBox="1">
            <a:spLocks/>
          </p:cNvSpPr>
          <p:nvPr/>
        </p:nvSpPr>
        <p:spPr>
          <a:xfrm>
            <a:off x="6276882" y="5842165"/>
            <a:ext cx="5292616" cy="469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err="1">
                <a:latin typeface="Century Gothic" panose="020B0502020202020204" pitchFamily="34" charset="0"/>
              </a:rPr>
              <a:t>Informasi</a:t>
            </a:r>
            <a:r>
              <a:rPr lang="en-US" sz="1600" b="1" dirty="0"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latin typeface="Century Gothic" panose="020B0502020202020204" pitchFamily="34" charset="0"/>
              </a:rPr>
              <a:t>Kemunculan</a:t>
            </a:r>
            <a:r>
              <a:rPr lang="en-US" sz="1600" b="1" dirty="0">
                <a:latin typeface="Century Gothic" panose="020B0502020202020204" pitchFamily="34" charset="0"/>
              </a:rPr>
              <a:t> </a:t>
            </a:r>
            <a:r>
              <a:rPr lang="en-US" sz="1600" b="1" i="1" dirty="0">
                <a:latin typeface="Century Gothic" panose="020B0502020202020204" pitchFamily="34" charset="0"/>
              </a:rPr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241351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14" grpId="0"/>
      <p:bldP spid="34" grpId="0"/>
      <p:bldP spid="35" grpId="0"/>
      <p:bldP spid="3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3C242C8E-20F9-41B3-6AD7-B00680D13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287865"/>
              </p:ext>
            </p:extLst>
          </p:nvPr>
        </p:nvGraphicFramePr>
        <p:xfrm>
          <a:off x="1499466" y="1981316"/>
          <a:ext cx="9241031" cy="360439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19753">
                  <a:extLst>
                    <a:ext uri="{9D8B030D-6E8A-4147-A177-3AD203B41FA5}">
                      <a16:colId xmlns:a16="http://schemas.microsoft.com/office/drawing/2014/main" val="1871946881"/>
                    </a:ext>
                  </a:extLst>
                </a:gridCol>
                <a:gridCol w="1008668">
                  <a:extLst>
                    <a:ext uri="{9D8B030D-6E8A-4147-A177-3AD203B41FA5}">
                      <a16:colId xmlns:a16="http://schemas.microsoft.com/office/drawing/2014/main" val="343202274"/>
                    </a:ext>
                  </a:extLst>
                </a:gridCol>
                <a:gridCol w="2652704">
                  <a:extLst>
                    <a:ext uri="{9D8B030D-6E8A-4147-A177-3AD203B41FA5}">
                      <a16:colId xmlns:a16="http://schemas.microsoft.com/office/drawing/2014/main" val="1112459982"/>
                    </a:ext>
                  </a:extLst>
                </a:gridCol>
                <a:gridCol w="1318288">
                  <a:extLst>
                    <a:ext uri="{9D8B030D-6E8A-4147-A177-3AD203B41FA5}">
                      <a16:colId xmlns:a16="http://schemas.microsoft.com/office/drawing/2014/main" val="2815100645"/>
                    </a:ext>
                  </a:extLst>
                </a:gridCol>
                <a:gridCol w="1261138">
                  <a:extLst>
                    <a:ext uri="{9D8B030D-6E8A-4147-A177-3AD203B41FA5}">
                      <a16:colId xmlns:a16="http://schemas.microsoft.com/office/drawing/2014/main" val="168136131"/>
                    </a:ext>
                  </a:extLst>
                </a:gridCol>
                <a:gridCol w="1680480">
                  <a:extLst>
                    <a:ext uri="{9D8B030D-6E8A-4147-A177-3AD203B41FA5}">
                      <a16:colId xmlns:a16="http://schemas.microsoft.com/office/drawing/2014/main" val="3028959279"/>
                    </a:ext>
                  </a:extLst>
                </a:gridCol>
              </a:tblGrid>
              <a:tr h="596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Interaksi</a:t>
                      </a:r>
                      <a:endParaRPr lang="en-US" sz="18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8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800" b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Modularity</a:t>
                      </a:r>
                      <a:endParaRPr lang="en-US" sz="18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Coverage</a:t>
                      </a:r>
                      <a:endParaRPr lang="en-US" sz="18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1" i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Conductance</a:t>
                      </a:r>
                      <a:endParaRPr lang="en-US" sz="1800" b="1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0558690"/>
                  </a:ext>
                </a:extLst>
              </a:tr>
              <a:tr h="44719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Retweet</a:t>
                      </a:r>
                      <a:endParaRPr lang="en-US" sz="1800" b="0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10.478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GraphSAGE+Louvain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0,7710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0,9454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0,0250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9146304"/>
                  </a:ext>
                </a:extLst>
              </a:tr>
              <a:tr h="4718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GraphCL+Louvain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0,7700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0,7564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0,2875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966380"/>
                  </a:ext>
                </a:extLst>
              </a:tr>
              <a:tr h="52506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Mention</a:t>
                      </a:r>
                      <a:endParaRPr lang="en-US" sz="1800" b="0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1.061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GraphSAGE+Louvain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0,6658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0,8992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0,0240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0034840"/>
                  </a:ext>
                </a:extLst>
              </a:tr>
              <a:tr h="5180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GraphCL+Louvain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0,7247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0,8205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0,2050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3218626"/>
                  </a:ext>
                </a:extLst>
              </a:tr>
              <a:tr h="54943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i="1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Reply</a:t>
                      </a:r>
                      <a:endParaRPr lang="en-US" sz="1800" b="0" i="1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683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GraphSAGE+Louvain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0,7079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0,9101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0,0131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0459406"/>
                  </a:ext>
                </a:extLst>
              </a:tr>
              <a:tr h="4963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GraphCL+Louvain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0,6641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0,7564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800" b="0" kern="100">
                          <a:effectLst/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0,2875</a:t>
                      </a:r>
                      <a:endParaRPr lang="en-US" sz="1800" b="0" kern="1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225" marR="392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7434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EFC4117-6979-DB05-6604-46EE2F60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B5FB97C-13CA-CE06-D121-3B06947E9C3D}"/>
              </a:ext>
            </a:extLst>
          </p:cNvPr>
          <p:cNvSpPr/>
          <p:nvPr/>
        </p:nvSpPr>
        <p:spPr>
          <a:xfrm>
            <a:off x="6604038" y="2635724"/>
            <a:ext cx="1068910" cy="364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C33DA25-484C-47C8-831A-760B1A0B7D40}"/>
              </a:ext>
            </a:extLst>
          </p:cNvPr>
          <p:cNvSpPr txBox="1">
            <a:spLocks/>
          </p:cNvSpPr>
          <p:nvPr/>
        </p:nvSpPr>
        <p:spPr>
          <a:xfrm>
            <a:off x="2342624" y="1369632"/>
            <a:ext cx="7506752" cy="386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Century Gothic" panose="020B0502020202020204" pitchFamily="34" charset="0"/>
              </a:rPr>
              <a:t>E</a:t>
            </a:r>
            <a:r>
              <a:rPr lang="id-ID" sz="2000" b="1" dirty="0" err="1">
                <a:latin typeface="Century Gothic" panose="020B0502020202020204" pitchFamily="34" charset="0"/>
              </a:rPr>
              <a:t>valuasi</a:t>
            </a:r>
            <a:r>
              <a:rPr lang="id-ID" sz="2000" b="1" dirty="0">
                <a:latin typeface="Century Gothic" panose="020B0502020202020204" pitchFamily="34" charset="0"/>
              </a:rPr>
              <a:t> Model Deteksi Komunitas pada Interaksi Terpisah</a:t>
            </a:r>
            <a:endParaRPr lang="en-US" sz="2000" b="1" i="1" dirty="0">
              <a:latin typeface="Century Gothic" panose="020B0502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3CBDB5-235D-CBA9-997A-82BF598325EA}"/>
              </a:ext>
            </a:extLst>
          </p:cNvPr>
          <p:cNvSpPr/>
          <p:nvPr/>
        </p:nvSpPr>
        <p:spPr>
          <a:xfrm>
            <a:off x="7897081" y="2635723"/>
            <a:ext cx="1068910" cy="364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809255-3F85-86DA-D1D3-5E209415333F}"/>
              </a:ext>
            </a:extLst>
          </p:cNvPr>
          <p:cNvSpPr/>
          <p:nvPr/>
        </p:nvSpPr>
        <p:spPr>
          <a:xfrm>
            <a:off x="6604038" y="4122750"/>
            <a:ext cx="1068910" cy="364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DAA294-B959-2473-A578-66C883456B4B}"/>
              </a:ext>
            </a:extLst>
          </p:cNvPr>
          <p:cNvSpPr/>
          <p:nvPr/>
        </p:nvSpPr>
        <p:spPr>
          <a:xfrm>
            <a:off x="7897081" y="3601460"/>
            <a:ext cx="1068910" cy="364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9B7DEF-AF97-C3C3-D18D-9375F7A39671}"/>
              </a:ext>
            </a:extLst>
          </p:cNvPr>
          <p:cNvSpPr/>
          <p:nvPr/>
        </p:nvSpPr>
        <p:spPr>
          <a:xfrm>
            <a:off x="9372306" y="3587225"/>
            <a:ext cx="1068910" cy="364101"/>
          </a:xfrm>
          <a:prstGeom prst="ellipse">
            <a:avLst/>
          </a:prstGeom>
          <a:noFill/>
          <a:ln w="38100">
            <a:solidFill>
              <a:srgbClr val="1D7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9E771A-EE82-3B63-AD64-5D66AD4C4BB4}"/>
              </a:ext>
            </a:extLst>
          </p:cNvPr>
          <p:cNvSpPr/>
          <p:nvPr/>
        </p:nvSpPr>
        <p:spPr>
          <a:xfrm>
            <a:off x="6604038" y="4648847"/>
            <a:ext cx="1068910" cy="364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FF48E5-82BE-548A-7571-1BC4B259BDC3}"/>
              </a:ext>
            </a:extLst>
          </p:cNvPr>
          <p:cNvSpPr/>
          <p:nvPr/>
        </p:nvSpPr>
        <p:spPr>
          <a:xfrm>
            <a:off x="7907911" y="4656114"/>
            <a:ext cx="1068910" cy="3641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C61BB7-47B4-7216-E11C-F574DD974E5D}"/>
              </a:ext>
            </a:extLst>
          </p:cNvPr>
          <p:cNvSpPr/>
          <p:nvPr/>
        </p:nvSpPr>
        <p:spPr>
          <a:xfrm>
            <a:off x="9355294" y="4639419"/>
            <a:ext cx="1068910" cy="364101"/>
          </a:xfrm>
          <a:prstGeom prst="ellipse">
            <a:avLst/>
          </a:prstGeom>
          <a:noFill/>
          <a:ln w="38100">
            <a:solidFill>
              <a:srgbClr val="1D7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2669AE-E00B-7806-0629-7F6EA0FA1802}"/>
              </a:ext>
            </a:extLst>
          </p:cNvPr>
          <p:cNvSpPr/>
          <p:nvPr/>
        </p:nvSpPr>
        <p:spPr>
          <a:xfrm>
            <a:off x="9372306" y="2629416"/>
            <a:ext cx="1068910" cy="364101"/>
          </a:xfrm>
          <a:prstGeom prst="ellipse">
            <a:avLst/>
          </a:prstGeom>
          <a:noFill/>
          <a:ln w="38100">
            <a:solidFill>
              <a:srgbClr val="1D7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4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FF15A67-09BC-865D-9863-78D488E791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398520" y="6647180"/>
            <a:ext cx="8793480" cy="2108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book with black background&#10;&#10;Description automatically generated">
            <a:extLst>
              <a:ext uri="{FF2B5EF4-FFF2-40B4-BE49-F238E27FC236}">
                <a16:creationId xmlns:a16="http://schemas.microsoft.com/office/drawing/2014/main" id="{166CBA8B-01CA-D361-53D3-C981940598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9" t="35259" r="21083" b="50464"/>
          <a:stretch/>
        </p:blipFill>
        <p:spPr>
          <a:xfrm>
            <a:off x="-152400" y="6273800"/>
            <a:ext cx="3703320" cy="584200"/>
          </a:xfrm>
          <a:prstGeom prst="rect">
            <a:avLst/>
          </a:prstGeom>
        </p:spPr>
      </p:pic>
      <p:pic>
        <p:nvPicPr>
          <p:cNvPr id="10" name="Picture 9" descr="A red lines on a black background&#10;&#10;Description automatically generated">
            <a:extLst>
              <a:ext uri="{FF2B5EF4-FFF2-40B4-BE49-F238E27FC236}">
                <a16:creationId xmlns:a16="http://schemas.microsoft.com/office/drawing/2014/main" id="{A296C81F-1833-EE9A-4328-98DCA0460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20" y="-1309643"/>
            <a:ext cx="3032760" cy="303276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3B6A771-7837-4417-B1D3-70CEFEAF76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7" t="23566" r="36384" b="28693"/>
          <a:stretch/>
        </p:blipFill>
        <p:spPr bwMode="auto">
          <a:xfrm>
            <a:off x="3136549" y="914837"/>
            <a:ext cx="5918902" cy="5028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1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BEFC4117-6979-DB05-6604-46EE2F60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-1604645"/>
            <a:ext cx="7818120" cy="4397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31CBDED-CEDE-68C4-42E8-B66A55E54068}"/>
              </a:ext>
            </a:extLst>
          </p:cNvPr>
          <p:cNvSpPr txBox="1">
            <a:spLocks/>
          </p:cNvSpPr>
          <p:nvPr/>
        </p:nvSpPr>
        <p:spPr>
          <a:xfrm>
            <a:off x="3810000" y="5896920"/>
            <a:ext cx="4572000" cy="386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b="1" err="1">
                <a:latin typeface="Century Gothic" panose="020B0502020202020204" pitchFamily="34" charset="0"/>
              </a:rPr>
              <a:t>Visualisasi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>
                <a:latin typeface="Century Gothic" panose="020B0502020202020204" pitchFamily="34" charset="0"/>
              </a:rPr>
              <a:t>K</a:t>
            </a:r>
            <a:r>
              <a:rPr lang="en-US" sz="1500" b="1" err="1">
                <a:latin typeface="Century Gothic" panose="020B0502020202020204" pitchFamily="34" charset="0"/>
              </a:rPr>
              <a:t>omunitas</a:t>
            </a:r>
            <a:r>
              <a:rPr lang="en-US" sz="1500" b="1">
                <a:latin typeface="Century Gothic" panose="020B0502020202020204" pitchFamily="34" charset="0"/>
              </a:rPr>
              <a:t> pada </a:t>
            </a:r>
            <a:r>
              <a:rPr lang="id-ID" sz="1500" b="1">
                <a:latin typeface="Century Gothic" panose="020B0502020202020204" pitchFamily="34" charset="0"/>
              </a:rPr>
              <a:t>I</a:t>
            </a:r>
            <a:r>
              <a:rPr lang="en-US" sz="1500" b="1" err="1">
                <a:latin typeface="Century Gothic" panose="020B0502020202020204" pitchFamily="34" charset="0"/>
              </a:rPr>
              <a:t>nteraksi</a:t>
            </a:r>
            <a:r>
              <a:rPr lang="en-US" sz="1500" b="1">
                <a:latin typeface="Century Gothic" panose="020B0502020202020204" pitchFamily="34" charset="0"/>
              </a:rPr>
              <a:t> </a:t>
            </a:r>
            <a:r>
              <a:rPr lang="id-ID" sz="1500" b="1" i="1" err="1">
                <a:latin typeface="Century Gothic" panose="020B0502020202020204" pitchFamily="34" charset="0"/>
              </a:rPr>
              <a:t>Retweet</a:t>
            </a:r>
            <a:endParaRPr lang="en-US" sz="1500" b="1" i="1">
              <a:latin typeface="Century Gothic" panose="020B0502020202020204" pitchFamily="34" charset="0"/>
            </a:endParaRPr>
          </a:p>
        </p:txBody>
      </p:sp>
      <p:cxnSp>
        <p:nvCxnSpPr>
          <p:cNvPr id="7" name="Konektor Panah Lurus 6">
            <a:extLst>
              <a:ext uri="{FF2B5EF4-FFF2-40B4-BE49-F238E27FC236}">
                <a16:creationId xmlns:a16="http://schemas.microsoft.com/office/drawing/2014/main" id="{8F044CC3-9BCC-B5BF-5D1F-B0D13E2C868C}"/>
              </a:ext>
            </a:extLst>
          </p:cNvPr>
          <p:cNvCxnSpPr>
            <a:cxnSpLocks/>
          </p:cNvCxnSpPr>
          <p:nvPr/>
        </p:nvCxnSpPr>
        <p:spPr>
          <a:xfrm flipH="1" flipV="1">
            <a:off x="2271860" y="4355184"/>
            <a:ext cx="2347274" cy="216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Kotak Teks 15">
            <a:extLst>
              <a:ext uri="{FF2B5EF4-FFF2-40B4-BE49-F238E27FC236}">
                <a16:creationId xmlns:a16="http://schemas.microsoft.com/office/drawing/2014/main" id="{8FA1687C-6FEA-A8D7-BFF6-7BB427A14B21}"/>
              </a:ext>
            </a:extLst>
          </p:cNvPr>
          <p:cNvSpPr txBox="1"/>
          <p:nvPr/>
        </p:nvSpPr>
        <p:spPr>
          <a:xfrm>
            <a:off x="958588" y="4217371"/>
            <a:ext cx="1481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Century Gothic" panose="020B0502020202020204" pitchFamily="34" charset="0"/>
              </a:rPr>
              <a:t>@aniesbaswedan</a:t>
            </a:r>
            <a:endParaRPr lang="en-US" sz="1000" b="1" i="1">
              <a:latin typeface="Century Gothic" panose="020B0502020202020204" pitchFamily="34" charset="0"/>
            </a:endParaRPr>
          </a:p>
        </p:txBody>
      </p:sp>
      <p:cxnSp>
        <p:nvCxnSpPr>
          <p:cNvPr id="17" name="Konektor Panah Lurus 16">
            <a:extLst>
              <a:ext uri="{FF2B5EF4-FFF2-40B4-BE49-F238E27FC236}">
                <a16:creationId xmlns:a16="http://schemas.microsoft.com/office/drawing/2014/main" id="{16AE24DC-8369-1968-C706-49E9836E0341}"/>
              </a:ext>
            </a:extLst>
          </p:cNvPr>
          <p:cNvCxnSpPr>
            <a:cxnSpLocks/>
          </p:cNvCxnSpPr>
          <p:nvPr/>
        </p:nvCxnSpPr>
        <p:spPr>
          <a:xfrm flipH="1" flipV="1">
            <a:off x="2762054" y="3991594"/>
            <a:ext cx="2424259" cy="364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Kotak Teks 18">
            <a:extLst>
              <a:ext uri="{FF2B5EF4-FFF2-40B4-BE49-F238E27FC236}">
                <a16:creationId xmlns:a16="http://schemas.microsoft.com/office/drawing/2014/main" id="{D00D74ED-80E7-2071-443D-51FA64934025}"/>
              </a:ext>
            </a:extLst>
          </p:cNvPr>
          <p:cNvSpPr txBox="1"/>
          <p:nvPr/>
        </p:nvSpPr>
        <p:spPr>
          <a:xfrm>
            <a:off x="1306897" y="3826159"/>
            <a:ext cx="1481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Century Gothic" panose="020B0502020202020204" pitchFamily="34" charset="0"/>
              </a:rPr>
              <a:t>@basuki_btp</a:t>
            </a:r>
            <a:endParaRPr lang="en-US" sz="1000" b="1" i="1">
              <a:latin typeface="Century Gothic" panose="020B0502020202020204" pitchFamily="34" charset="0"/>
            </a:endParaRPr>
          </a:p>
        </p:txBody>
      </p:sp>
      <p:cxnSp>
        <p:nvCxnSpPr>
          <p:cNvPr id="22" name="Konektor Panah Lurus 21">
            <a:extLst>
              <a:ext uri="{FF2B5EF4-FFF2-40B4-BE49-F238E27FC236}">
                <a16:creationId xmlns:a16="http://schemas.microsoft.com/office/drawing/2014/main" id="{EEB125CA-5DD8-1238-B593-1709D9F13904}"/>
              </a:ext>
            </a:extLst>
          </p:cNvPr>
          <p:cNvCxnSpPr>
            <a:cxnSpLocks/>
          </p:cNvCxnSpPr>
          <p:nvPr/>
        </p:nvCxnSpPr>
        <p:spPr>
          <a:xfrm flipV="1">
            <a:off x="7917489" y="3461181"/>
            <a:ext cx="2574544" cy="329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Kotak Teks 23">
            <a:extLst>
              <a:ext uri="{FF2B5EF4-FFF2-40B4-BE49-F238E27FC236}">
                <a16:creationId xmlns:a16="http://schemas.microsoft.com/office/drawing/2014/main" id="{0B78FE5A-83B8-D0CA-A8FC-D9D60AC4180C}"/>
              </a:ext>
            </a:extLst>
          </p:cNvPr>
          <p:cNvSpPr txBox="1"/>
          <p:nvPr/>
        </p:nvSpPr>
        <p:spPr>
          <a:xfrm>
            <a:off x="10367368" y="3338070"/>
            <a:ext cx="1481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Century Gothic" panose="020B0502020202020204" pitchFamily="34" charset="0"/>
              </a:rPr>
              <a:t>@ganjarpranowo</a:t>
            </a:r>
            <a:endParaRPr lang="en-US" sz="1000" b="1" i="1">
              <a:latin typeface="Century Gothic" panose="020B0502020202020204" pitchFamily="34" charset="0"/>
            </a:endParaRPr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B920BAD6-3A9D-F951-039C-7C06B1795C7D}"/>
              </a:ext>
            </a:extLst>
          </p:cNvPr>
          <p:cNvSpPr txBox="1"/>
          <p:nvPr/>
        </p:nvSpPr>
        <p:spPr>
          <a:xfrm>
            <a:off x="9075590" y="4992625"/>
            <a:ext cx="1481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Century Gothic" panose="020B0502020202020204" pitchFamily="34" charset="0"/>
              </a:rPr>
              <a:t>@cakimiNOW</a:t>
            </a:r>
            <a:endParaRPr lang="en-US" sz="1000" b="1" i="1">
              <a:latin typeface="Century Gothic" panose="020B0502020202020204" pitchFamily="34" charset="0"/>
            </a:endParaRPr>
          </a:p>
        </p:txBody>
      </p:sp>
      <p:cxnSp>
        <p:nvCxnSpPr>
          <p:cNvPr id="26" name="Konektor Panah Lurus 25">
            <a:extLst>
              <a:ext uri="{FF2B5EF4-FFF2-40B4-BE49-F238E27FC236}">
                <a16:creationId xmlns:a16="http://schemas.microsoft.com/office/drawing/2014/main" id="{AA3E63A2-35DD-541F-4E8B-193BB50640D5}"/>
              </a:ext>
            </a:extLst>
          </p:cNvPr>
          <p:cNvCxnSpPr>
            <a:cxnSpLocks/>
          </p:cNvCxnSpPr>
          <p:nvPr/>
        </p:nvCxnSpPr>
        <p:spPr>
          <a:xfrm flipV="1">
            <a:off x="7136866" y="5115194"/>
            <a:ext cx="2186243" cy="28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Kotak Teks 27">
            <a:extLst>
              <a:ext uri="{FF2B5EF4-FFF2-40B4-BE49-F238E27FC236}">
                <a16:creationId xmlns:a16="http://schemas.microsoft.com/office/drawing/2014/main" id="{43AD4CB7-63D7-3252-3E9A-0E21EB96799C}"/>
              </a:ext>
            </a:extLst>
          </p:cNvPr>
          <p:cNvSpPr txBox="1"/>
          <p:nvPr/>
        </p:nvSpPr>
        <p:spPr>
          <a:xfrm>
            <a:off x="8334918" y="2040984"/>
            <a:ext cx="14813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>
                <a:latin typeface="Century Gothic" panose="020B0502020202020204" pitchFamily="34" charset="0"/>
              </a:rPr>
              <a:t>@prabowo</a:t>
            </a:r>
            <a:endParaRPr lang="en-US" sz="1000" b="1" i="1">
              <a:latin typeface="Century Gothic" panose="020B0502020202020204" pitchFamily="34" charset="0"/>
            </a:endParaRPr>
          </a:p>
        </p:txBody>
      </p:sp>
      <p:cxnSp>
        <p:nvCxnSpPr>
          <p:cNvPr id="29" name="Konektor Panah Lurus 28">
            <a:extLst>
              <a:ext uri="{FF2B5EF4-FFF2-40B4-BE49-F238E27FC236}">
                <a16:creationId xmlns:a16="http://schemas.microsoft.com/office/drawing/2014/main" id="{1E0AB2B4-ACA0-A7ED-C0F4-F2110765A31F}"/>
              </a:ext>
            </a:extLst>
          </p:cNvPr>
          <p:cNvCxnSpPr>
            <a:cxnSpLocks/>
          </p:cNvCxnSpPr>
          <p:nvPr/>
        </p:nvCxnSpPr>
        <p:spPr>
          <a:xfrm flipV="1">
            <a:off x="6023317" y="2164094"/>
            <a:ext cx="2463153" cy="245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3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DBA07C3873A643BE43A0233368543A" ma:contentTypeVersion="8" ma:contentTypeDescription="Create a new document." ma:contentTypeScope="" ma:versionID="79c22225f92c0632c02b7e1869b52564">
  <xsd:schema xmlns:xsd="http://www.w3.org/2001/XMLSchema" xmlns:xs="http://www.w3.org/2001/XMLSchema" xmlns:p="http://schemas.microsoft.com/office/2006/metadata/properties" xmlns:ns3="42a5e821-1a17-4bc9-a97d-f56c27b1c47f" xmlns:ns4="910d89af-5cf7-482f-a31e-c63d5d17a8bf" targetNamespace="http://schemas.microsoft.com/office/2006/metadata/properties" ma:root="true" ma:fieldsID="fb396ebfed58aeea499ddf3f0bf60307" ns3:_="" ns4:_="">
    <xsd:import namespace="42a5e821-1a17-4bc9-a97d-f56c27b1c47f"/>
    <xsd:import namespace="910d89af-5cf7-482f-a31e-c63d5d17a8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5e821-1a17-4bc9-a97d-f56c27b1c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0d89af-5cf7-482f-a31e-c63d5d17a8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a5e821-1a17-4bc9-a97d-f56c27b1c47f" xsi:nil="true"/>
  </documentManagement>
</p:properties>
</file>

<file path=customXml/itemProps1.xml><?xml version="1.0" encoding="utf-8"?>
<ds:datastoreItem xmlns:ds="http://schemas.openxmlformats.org/officeDocument/2006/customXml" ds:itemID="{D4BB2AF3-252A-4242-9E69-6942C1BB8A6A}">
  <ds:schemaRefs>
    <ds:schemaRef ds:uri="42a5e821-1a17-4bc9-a97d-f56c27b1c47f"/>
    <ds:schemaRef ds:uri="910d89af-5cf7-482f-a31e-c63d5d17a8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300E7B1-13AC-45A9-B545-2B396905E9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599B3D-5986-42B4-BD00-457C9054BE02}">
  <ds:schemaRefs>
    <ds:schemaRef ds:uri="42a5e821-1a17-4bc9-a97d-f56c27b1c47f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910d89af-5cf7-482f-a31e-c63d5d17a8bf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814</Words>
  <Application>Microsoft Office PowerPoint</Application>
  <PresentationFormat>Widescreen</PresentationFormat>
  <Paragraphs>273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Century Gothic</vt:lpstr>
      <vt:lpstr>Office Theme</vt:lpstr>
      <vt:lpstr>Implementasi Graph Neural Network dalam Analisis Jejaring Sosial  Media X pada Pilpres Indonesia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Graph Neural Network dalam Analisis Jejaring Sosial Media X pada Pilpres Indonesia 2024</dc:title>
  <dc:creator>BK Telkom University</dc:creator>
  <cp:lastModifiedBy>Biliarto Sastro Cemerson</cp:lastModifiedBy>
  <cp:revision>5</cp:revision>
  <dcterms:created xsi:type="dcterms:W3CDTF">2024-07-22T10:56:48Z</dcterms:created>
  <dcterms:modified xsi:type="dcterms:W3CDTF">2024-10-11T08:35:17Z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0x010100F6DBA07C3873A643BE43A0233368543A</vt:lpwstr>
  </property>
</Properties>
</file>